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6" saveSubsetFonts="1">
  <p:sldMasterIdLst>
    <p:sldMasterId id="2147483648" r:id="rId6"/>
  </p:sldMasterIdLst>
  <p:sldIdLst>
    <p:sldId id="256" r:id="rId7"/>
    <p:sldId id="258" r:id="rId8"/>
    <p:sldId id="260" r:id="rId9"/>
    <p:sldId id="259" r:id="rId10"/>
    <p:sldId id="263" r:id="rId11"/>
    <p:sldId id="262" r:id="rId12"/>
    <p:sldId id="261" r:id="rId13"/>
    <p:sldId id="257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2556" y="10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8F2EC-C9BB-47C8-8FF5-0829582FAEDC}" type="datetimeFigureOut">
              <a:rPr lang="en-CA" smtClean="0"/>
              <a:t>2023-05-30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A665-2AE0-43D7-8568-64296170F12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530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/>
    </mc:Choice>
    <mc:Fallback xmlns="">
      <p:transition spd="slow" advClick="0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8F2EC-C9BB-47C8-8FF5-0829582FAEDC}" type="datetimeFigureOut">
              <a:rPr lang="en-CA" smtClean="0"/>
              <a:t>2023-05-30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A665-2AE0-43D7-8568-64296170F12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93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/>
    </mc:Choice>
    <mc:Fallback xmlns="">
      <p:transition spd="slow" advClick="0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8F2EC-C9BB-47C8-8FF5-0829582FAEDC}" type="datetimeFigureOut">
              <a:rPr lang="en-CA" smtClean="0"/>
              <a:t>2023-05-30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A665-2AE0-43D7-8568-64296170F12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803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/>
    </mc:Choice>
    <mc:Fallback xmlns="">
      <p:transition spd="slow" advClick="0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8F2EC-C9BB-47C8-8FF5-0829582FAEDC}" type="datetimeFigureOut">
              <a:rPr lang="en-CA" smtClean="0"/>
              <a:t>2023-05-30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A665-2AE0-43D7-8568-64296170F12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213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/>
    </mc:Choice>
    <mc:Fallback xmlns="">
      <p:transition spd="slow" advClick="0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8F2EC-C9BB-47C8-8FF5-0829582FAEDC}" type="datetimeFigureOut">
              <a:rPr lang="en-CA" smtClean="0"/>
              <a:t>2023-05-30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A665-2AE0-43D7-8568-64296170F12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579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/>
    </mc:Choice>
    <mc:Fallback xmlns="">
      <p:transition spd="slow" advClick="0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8F2EC-C9BB-47C8-8FF5-0829582FAEDC}" type="datetimeFigureOut">
              <a:rPr lang="en-CA" smtClean="0"/>
              <a:t>2023-05-30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A665-2AE0-43D7-8568-64296170F12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8116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/>
    </mc:Choice>
    <mc:Fallback xmlns="">
      <p:transition spd="slow" advClick="0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8F2EC-C9BB-47C8-8FF5-0829582FAEDC}" type="datetimeFigureOut">
              <a:rPr lang="en-CA" smtClean="0"/>
              <a:t>2023-05-30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A665-2AE0-43D7-8568-64296170F12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452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/>
    </mc:Choice>
    <mc:Fallback xmlns="">
      <p:transition spd="slow" advClick="0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8F2EC-C9BB-47C8-8FF5-0829582FAEDC}" type="datetimeFigureOut">
              <a:rPr lang="en-CA" smtClean="0"/>
              <a:t>2023-05-30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A665-2AE0-43D7-8568-64296170F12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693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/>
    </mc:Choice>
    <mc:Fallback xmlns="">
      <p:transition spd="slow" advClick="0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8F2EC-C9BB-47C8-8FF5-0829582FAEDC}" type="datetimeFigureOut">
              <a:rPr lang="en-CA" smtClean="0"/>
              <a:t>2023-05-30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A665-2AE0-43D7-8568-64296170F12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476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/>
    </mc:Choice>
    <mc:Fallback xmlns="">
      <p:transition spd="slow" advClick="0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8F2EC-C9BB-47C8-8FF5-0829582FAEDC}" type="datetimeFigureOut">
              <a:rPr lang="en-CA" smtClean="0"/>
              <a:t>2023-05-30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A665-2AE0-43D7-8568-64296170F12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85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/>
    </mc:Choice>
    <mc:Fallback xmlns="">
      <p:transition spd="slow" advClick="0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8F2EC-C9BB-47C8-8FF5-0829582FAEDC}" type="datetimeFigureOut">
              <a:rPr lang="en-CA" smtClean="0"/>
              <a:t>2023-05-30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7A665-2AE0-43D7-8568-64296170F12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8771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/>
    </mc:Choice>
    <mc:Fallback xmlns="">
      <p:transition spd="slow" advClick="0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5000" t="3000" r="-6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8F2EC-C9BB-47C8-8FF5-0829582FAEDC}" type="datetimeFigureOut">
              <a:rPr lang="en-CA" smtClean="0"/>
              <a:t>2023-05-30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7A665-2AE0-43D7-8568-64296170F12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3007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 advClick="0" advTm="3000"/>
    </mc:Choice>
    <mc:Fallback xmlns="">
      <p:transition spd="slow" advClick="0" advTm="3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hepowertrip.co.nz/assets/EVGuide/EV-comparisons.png" TargetMode="External"/><Relationship Id="rId5" Type="http://schemas.openxmlformats.org/officeDocument/2006/relationships/image" Target="../media/image5.PNG"/><Relationship Id="rId4" Type="http://schemas.openxmlformats.org/officeDocument/2006/relationships/hyperlink" Target="https://www.emotivebc.ca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motivebc.ca/" TargetMode="External"/><Relationship Id="rId5" Type="http://schemas.openxmlformats.org/officeDocument/2006/relationships/hyperlink" Target="https://cleanenergycanada.org/wp-content/uploads/2022/03/Report_TheTrueCost.pdf" TargetMode="Externa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motivebc.ca/" TargetMode="External"/><Relationship Id="rId5" Type="http://schemas.openxmlformats.org/officeDocument/2006/relationships/hyperlink" Target="https://cleanenergycanada.org/wp-content/uploads/2022/03/Report_TheTrueCost.pdf" TargetMode="Externa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jpg"/><Relationship Id="rId7" Type="http://schemas.openxmlformats.org/officeDocument/2006/relationships/hyperlink" Target="https://www.emotivebc.ca/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hyperlink" Target="https://cleanenergycanada.org/wp-content/uploads/2022/03/Report_TheTrueCost.pdf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motivebc.ca/" TargetMode="External"/><Relationship Id="rId5" Type="http://schemas.openxmlformats.org/officeDocument/2006/relationships/hyperlink" Target="https://cleanenergycanada.org/wp-content/uploads/2022/03/Report_TheTrueCost.pdf" TargetMode="Externa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motivebc.ca/" TargetMode="External"/><Relationship Id="rId5" Type="http://schemas.openxmlformats.org/officeDocument/2006/relationships/hyperlink" Target="https://cleanenergycanada.org/wp-content/uploads/2022/03/Report_TheTrueCost.pdf" TargetMode="Externa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motivebc.ca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www.emotivebc.c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2400" y="2514600"/>
            <a:ext cx="9144000" cy="1470025"/>
          </a:xfrm>
        </p:spPr>
        <p:txBody>
          <a:bodyPr>
            <a:noAutofit/>
          </a:bodyPr>
          <a:lstStyle/>
          <a:p>
            <a:r>
              <a:rPr lang="en-CA" sz="7200" b="1" dirty="0" smtClean="0">
                <a:solidFill>
                  <a:srgbClr val="0070C0"/>
                </a:solidFill>
              </a:rPr>
              <a:t>Let’s Talk </a:t>
            </a:r>
            <a:br>
              <a:rPr lang="en-CA" sz="7200" b="1" dirty="0" smtClean="0">
                <a:solidFill>
                  <a:srgbClr val="0070C0"/>
                </a:solidFill>
              </a:rPr>
            </a:br>
            <a:r>
              <a:rPr lang="en-CA" sz="7200" b="1" dirty="0" smtClean="0">
                <a:solidFill>
                  <a:srgbClr val="0070C0"/>
                </a:solidFill>
              </a:rPr>
              <a:t>Electric Vehicles</a:t>
            </a:r>
            <a:endParaRPr lang="en-CA" sz="7200" b="1" dirty="0">
              <a:solidFill>
                <a:srgbClr val="0070C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2" y="0"/>
            <a:ext cx="1074213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36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6" t="4807"/>
          <a:stretch/>
        </p:blipFill>
        <p:spPr>
          <a:xfrm>
            <a:off x="1143000" y="1219200"/>
            <a:ext cx="7400925" cy="49551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000" b="1" dirty="0" smtClean="0"/>
              <a:t>Electric Vehicle - EVs</a:t>
            </a:r>
            <a:endParaRPr lang="en-CA" sz="3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346169" y="6268762"/>
            <a:ext cx="1575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 b="1">
                <a:latin typeface="+mj-lt"/>
              </a:defRPr>
            </a:lvl1pPr>
          </a:lstStyle>
          <a:p>
            <a:r>
              <a:rPr lang="en-US" sz="1400" dirty="0"/>
              <a:t>With </a:t>
            </a:r>
            <a:r>
              <a:rPr lang="en-US" sz="1400" dirty="0" smtClean="0"/>
              <a:t>support </a:t>
            </a:r>
            <a:r>
              <a:rPr lang="en-US" sz="1400" dirty="0"/>
              <a:t>from</a:t>
            </a:r>
          </a:p>
        </p:txBody>
      </p:sp>
      <p:pic>
        <p:nvPicPr>
          <p:cNvPr id="3" name="Picture 2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6293442"/>
            <a:ext cx="1140605" cy="268011"/>
          </a:xfrm>
          <a:prstGeom prst="rect">
            <a:avLst/>
          </a:prstGeom>
          <a:effectLst/>
        </p:spPr>
      </p:pic>
      <p:sp>
        <p:nvSpPr>
          <p:cNvPr id="5" name="TextBox 4"/>
          <p:cNvSpPr txBox="1"/>
          <p:nvPr/>
        </p:nvSpPr>
        <p:spPr>
          <a:xfrm>
            <a:off x="609600" y="6339377"/>
            <a:ext cx="362791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Source: </a:t>
            </a:r>
            <a:r>
              <a:rPr lang="en-US" sz="1050" dirty="0">
                <a:hlinkClick r:id="rId6"/>
              </a:rPr>
              <a:t>EV-comparisons.png (2500×1735) (thepowertrip.co.nz)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04584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CA" sz="3000" b="1" dirty="0"/>
              <a:t>   EV Vs Gasoline Vehicle – Charging Cost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" t="6612" r="1643" b="2"/>
          <a:stretch/>
        </p:blipFill>
        <p:spPr>
          <a:xfrm>
            <a:off x="457200" y="2143539"/>
            <a:ext cx="8229600" cy="40204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7324" y="1749287"/>
            <a:ext cx="381000" cy="381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6339377"/>
            <a:ext cx="294984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Source: </a:t>
            </a:r>
            <a:r>
              <a:rPr lang="en-US" sz="1050" dirty="0" smtClean="0">
                <a:hlinkClick r:id="rId5"/>
              </a:rPr>
              <a:t>TheTrueCost.pdf </a:t>
            </a:r>
            <a:r>
              <a:rPr lang="en-US" sz="1050" dirty="0">
                <a:hlinkClick r:id="rId5"/>
              </a:rPr>
              <a:t>(cleanenergycanada.org)</a:t>
            </a:r>
            <a:r>
              <a:rPr lang="en-US" sz="1050" dirty="0" smtClean="0"/>
              <a:t> </a:t>
            </a:r>
            <a:endParaRPr lang="en-US" sz="1050" dirty="0"/>
          </a:p>
        </p:txBody>
      </p:sp>
      <p:sp>
        <p:nvSpPr>
          <p:cNvPr id="11" name="TextBox 10"/>
          <p:cNvSpPr txBox="1"/>
          <p:nvPr/>
        </p:nvSpPr>
        <p:spPr>
          <a:xfrm>
            <a:off x="6346169" y="6268762"/>
            <a:ext cx="1575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 b="1">
                <a:latin typeface="+mj-lt"/>
              </a:defRPr>
            </a:lvl1pPr>
          </a:lstStyle>
          <a:p>
            <a:r>
              <a:rPr lang="en-US" sz="1400" dirty="0"/>
              <a:t>With </a:t>
            </a:r>
            <a:r>
              <a:rPr lang="en-US" sz="1400" dirty="0" smtClean="0"/>
              <a:t>support </a:t>
            </a:r>
            <a:r>
              <a:rPr lang="en-US" sz="1400" dirty="0"/>
              <a:t>from</a:t>
            </a:r>
          </a:p>
        </p:txBody>
      </p:sp>
      <p:pic>
        <p:nvPicPr>
          <p:cNvPr id="12" name="Picture 11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6293442"/>
            <a:ext cx="1140605" cy="26801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7843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274638"/>
            <a:ext cx="82296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z="3000" b="1" dirty="0"/>
              <a:t>EV Vs Gasoline Vehicle: Total cost of Ownership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" t="56262" r="4880"/>
          <a:stretch/>
        </p:blipFill>
        <p:spPr>
          <a:xfrm>
            <a:off x="609600" y="1552202"/>
            <a:ext cx="7878443" cy="46148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7324" y="1749287"/>
            <a:ext cx="381000" cy="381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6339377"/>
            <a:ext cx="294984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Source: </a:t>
            </a:r>
            <a:r>
              <a:rPr lang="en-US" sz="1050" dirty="0" smtClean="0">
                <a:hlinkClick r:id="rId5"/>
              </a:rPr>
              <a:t>TheTrueCost.pdf </a:t>
            </a:r>
            <a:r>
              <a:rPr lang="en-US" sz="1050" dirty="0">
                <a:hlinkClick r:id="rId5"/>
              </a:rPr>
              <a:t>(cleanenergycanada.org)</a:t>
            </a:r>
            <a:r>
              <a:rPr lang="en-US" sz="1050" dirty="0" smtClean="0"/>
              <a:t> </a:t>
            </a:r>
            <a:endParaRPr lang="en-US" sz="1050" dirty="0"/>
          </a:p>
        </p:txBody>
      </p:sp>
      <p:sp>
        <p:nvSpPr>
          <p:cNvPr id="8" name="TextBox 7"/>
          <p:cNvSpPr txBox="1"/>
          <p:nvPr/>
        </p:nvSpPr>
        <p:spPr>
          <a:xfrm>
            <a:off x="6346169" y="6268762"/>
            <a:ext cx="1575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 b="1">
                <a:latin typeface="+mj-lt"/>
              </a:defRPr>
            </a:lvl1pPr>
          </a:lstStyle>
          <a:p>
            <a:r>
              <a:rPr lang="en-US" sz="1400" dirty="0"/>
              <a:t>With </a:t>
            </a:r>
            <a:r>
              <a:rPr lang="en-US" sz="1400" dirty="0" smtClean="0"/>
              <a:t>support </a:t>
            </a:r>
            <a:r>
              <a:rPr lang="en-US" sz="1400" dirty="0"/>
              <a:t>from</a:t>
            </a:r>
          </a:p>
        </p:txBody>
      </p:sp>
      <p:pic>
        <p:nvPicPr>
          <p:cNvPr id="9" name="Picture 8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6293442"/>
            <a:ext cx="1140605" cy="26801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49851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CA" sz="3000" b="1" dirty="0"/>
              <a:t>EV Vs Gasoline Vehicle: Total cost of Ownership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"/>
          <a:stretch/>
        </p:blipFill>
        <p:spPr>
          <a:xfrm>
            <a:off x="442044" y="1621700"/>
            <a:ext cx="8092356" cy="45509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4805" y="1242988"/>
            <a:ext cx="381000" cy="381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6339377"/>
            <a:ext cx="294984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Source: </a:t>
            </a:r>
            <a:r>
              <a:rPr lang="en-US" sz="1050" dirty="0" smtClean="0">
                <a:hlinkClick r:id="rId6"/>
              </a:rPr>
              <a:t>TheTrueCost.pdf </a:t>
            </a:r>
            <a:r>
              <a:rPr lang="en-US" sz="1050" dirty="0">
                <a:hlinkClick r:id="rId6"/>
              </a:rPr>
              <a:t>(cleanenergycanada.org)</a:t>
            </a:r>
            <a:r>
              <a:rPr lang="en-US" sz="1050" dirty="0" smtClean="0"/>
              <a:t> </a:t>
            </a:r>
            <a:endParaRPr lang="en-US" sz="1050" dirty="0"/>
          </a:p>
        </p:txBody>
      </p:sp>
      <p:sp>
        <p:nvSpPr>
          <p:cNvPr id="8" name="TextBox 7"/>
          <p:cNvSpPr txBox="1"/>
          <p:nvPr/>
        </p:nvSpPr>
        <p:spPr>
          <a:xfrm>
            <a:off x="6346169" y="6268762"/>
            <a:ext cx="1575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 b="1">
                <a:latin typeface="+mj-lt"/>
              </a:defRPr>
            </a:lvl1pPr>
          </a:lstStyle>
          <a:p>
            <a:r>
              <a:rPr lang="en-US" sz="1400" dirty="0"/>
              <a:t>With </a:t>
            </a:r>
            <a:r>
              <a:rPr lang="en-US" sz="1400" dirty="0" smtClean="0"/>
              <a:t>support </a:t>
            </a:r>
            <a:r>
              <a:rPr lang="en-US" sz="1400" dirty="0"/>
              <a:t>from</a:t>
            </a:r>
          </a:p>
        </p:txBody>
      </p:sp>
      <p:pic>
        <p:nvPicPr>
          <p:cNvPr id="10" name="Picture 9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6293442"/>
            <a:ext cx="1140605" cy="26801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2801514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77614" y="297655"/>
            <a:ext cx="8229600" cy="1143000"/>
          </a:xfrm>
        </p:spPr>
        <p:txBody>
          <a:bodyPr>
            <a:normAutofit/>
          </a:bodyPr>
          <a:lstStyle/>
          <a:p>
            <a:r>
              <a:rPr lang="en-CA" sz="3000" b="1" dirty="0"/>
              <a:t>EV Vs Gasoline Vehicle: Total cost of Ownership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" y="1590569"/>
            <a:ext cx="8101981" cy="45808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7600" y="1218610"/>
            <a:ext cx="381000" cy="381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6339377"/>
            <a:ext cx="294984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Source: </a:t>
            </a:r>
            <a:r>
              <a:rPr lang="en-US" sz="1050" dirty="0" smtClean="0">
                <a:hlinkClick r:id="rId5"/>
              </a:rPr>
              <a:t>TheTrueCost.pdf </a:t>
            </a:r>
            <a:r>
              <a:rPr lang="en-US" sz="1050" dirty="0">
                <a:hlinkClick r:id="rId5"/>
              </a:rPr>
              <a:t>(cleanenergycanada.org)</a:t>
            </a:r>
            <a:r>
              <a:rPr lang="en-US" sz="1050" dirty="0" smtClean="0"/>
              <a:t> </a:t>
            </a:r>
            <a:endParaRPr lang="en-US" sz="1050" dirty="0"/>
          </a:p>
        </p:txBody>
      </p:sp>
      <p:sp>
        <p:nvSpPr>
          <p:cNvPr id="8" name="TextBox 7"/>
          <p:cNvSpPr txBox="1"/>
          <p:nvPr/>
        </p:nvSpPr>
        <p:spPr>
          <a:xfrm>
            <a:off x="6346169" y="6268762"/>
            <a:ext cx="1575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 b="1">
                <a:latin typeface="+mj-lt"/>
              </a:defRPr>
            </a:lvl1pPr>
          </a:lstStyle>
          <a:p>
            <a:r>
              <a:rPr lang="en-US" sz="1400" dirty="0"/>
              <a:t>With </a:t>
            </a:r>
            <a:r>
              <a:rPr lang="en-US" sz="1400" dirty="0" smtClean="0"/>
              <a:t>support </a:t>
            </a:r>
            <a:r>
              <a:rPr lang="en-US" sz="1400" dirty="0"/>
              <a:t>from</a:t>
            </a:r>
          </a:p>
        </p:txBody>
      </p:sp>
      <p:pic>
        <p:nvPicPr>
          <p:cNvPr id="9" name="Picture 8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6293442"/>
            <a:ext cx="1140605" cy="26801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5390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6629" y="304800"/>
            <a:ext cx="8229600" cy="1143000"/>
          </a:xfrm>
        </p:spPr>
        <p:txBody>
          <a:bodyPr>
            <a:normAutofit/>
          </a:bodyPr>
          <a:lstStyle/>
          <a:p>
            <a:r>
              <a:rPr lang="en-CA" sz="3000" b="1" dirty="0" smtClean="0"/>
              <a:t>Available EVs In The Market</a:t>
            </a:r>
            <a:endParaRPr lang="en-CA" sz="30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" r="1538"/>
          <a:stretch/>
        </p:blipFill>
        <p:spPr>
          <a:xfrm>
            <a:off x="3203260" y="1706879"/>
            <a:ext cx="2981406" cy="44276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" r="2862"/>
          <a:stretch/>
        </p:blipFill>
        <p:spPr>
          <a:xfrm>
            <a:off x="271160" y="1706880"/>
            <a:ext cx="2932100" cy="44276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" r="7586"/>
          <a:stretch/>
        </p:blipFill>
        <p:spPr>
          <a:xfrm>
            <a:off x="6177622" y="1752599"/>
            <a:ext cx="2769794" cy="438197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6339377"/>
            <a:ext cx="294984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Source: </a:t>
            </a:r>
            <a:r>
              <a:rPr lang="en-US" sz="1050" dirty="0" smtClean="0">
                <a:hlinkClick r:id="rId5"/>
              </a:rPr>
              <a:t>TheTrueCost.pdf </a:t>
            </a:r>
            <a:r>
              <a:rPr lang="en-US" sz="1050" dirty="0">
                <a:hlinkClick r:id="rId5"/>
              </a:rPr>
              <a:t>(cleanenergycanada.org)</a:t>
            </a:r>
            <a:r>
              <a:rPr lang="en-US" sz="1050" dirty="0" smtClean="0"/>
              <a:t> </a:t>
            </a:r>
            <a:endParaRPr lang="en-US" sz="1050" dirty="0"/>
          </a:p>
        </p:txBody>
      </p:sp>
      <p:sp>
        <p:nvSpPr>
          <p:cNvPr id="11" name="TextBox 10"/>
          <p:cNvSpPr txBox="1"/>
          <p:nvPr/>
        </p:nvSpPr>
        <p:spPr>
          <a:xfrm>
            <a:off x="6346169" y="6268762"/>
            <a:ext cx="1575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 b="1">
                <a:latin typeface="+mj-lt"/>
              </a:defRPr>
            </a:lvl1pPr>
          </a:lstStyle>
          <a:p>
            <a:r>
              <a:rPr lang="en-US" sz="1400" dirty="0"/>
              <a:t>With </a:t>
            </a:r>
            <a:r>
              <a:rPr lang="en-US" sz="1400" dirty="0" smtClean="0"/>
              <a:t>support </a:t>
            </a:r>
            <a:r>
              <a:rPr lang="en-US" sz="1400" dirty="0"/>
              <a:t>from</a:t>
            </a:r>
          </a:p>
        </p:txBody>
      </p:sp>
      <p:pic>
        <p:nvPicPr>
          <p:cNvPr id="12" name="Picture 11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6293442"/>
            <a:ext cx="1140605" cy="26801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49229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66800" y="188909"/>
            <a:ext cx="8229600" cy="1143000"/>
          </a:xfrm>
        </p:spPr>
        <p:txBody>
          <a:bodyPr>
            <a:normAutofit/>
          </a:bodyPr>
          <a:lstStyle/>
          <a:p>
            <a:r>
              <a:rPr lang="en-CA" sz="3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RDOS corporate / community EV charging</a:t>
            </a:r>
            <a:endParaRPr lang="en-CA" sz="3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2"/>
            <a:ext cx="8516900" cy="4525963"/>
          </a:xfrm>
        </p:spPr>
        <p:txBody>
          <a:bodyPr>
            <a:noAutofit/>
          </a:bodyPr>
          <a:lstStyle/>
          <a:p>
            <a:pPr lvl="0"/>
            <a:r>
              <a:rPr lang="en-CA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Development of public EV charging infrastructure </a:t>
            </a:r>
          </a:p>
          <a:p>
            <a:pPr lvl="1"/>
            <a:r>
              <a:rPr lang="en-CA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Installed  2 x DC Fast chargers in Naramata</a:t>
            </a:r>
          </a:p>
          <a:p>
            <a:pPr lvl="1"/>
            <a:r>
              <a:rPr lang="en-CA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Installing 17 x level II chargers in various other locations</a:t>
            </a:r>
          </a:p>
          <a:p>
            <a:pPr lvl="1"/>
            <a:r>
              <a:rPr lang="en-CA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Installing Keremeos and Penticton EV chargers</a:t>
            </a: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endParaRPr lang="en-CA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CA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Conducted studies on EVs for RDOS corporate and public charging.</a:t>
            </a:r>
            <a:endParaRPr lang="en-CA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46169" y="6268762"/>
            <a:ext cx="1575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 b="1">
                <a:latin typeface="+mj-lt"/>
              </a:defRPr>
            </a:lvl1pPr>
          </a:lstStyle>
          <a:p>
            <a:r>
              <a:rPr lang="en-US" sz="1400" dirty="0"/>
              <a:t>With </a:t>
            </a:r>
            <a:r>
              <a:rPr lang="en-US" sz="1400" dirty="0" smtClean="0"/>
              <a:t>support </a:t>
            </a:r>
            <a:r>
              <a:rPr lang="en-US" sz="1400" dirty="0"/>
              <a:t>from</a:t>
            </a:r>
          </a:p>
        </p:txBody>
      </p:sp>
      <p:pic>
        <p:nvPicPr>
          <p:cNvPr id="10" name="Picture 9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6293442"/>
            <a:ext cx="1140605" cy="26801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99414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304800"/>
            <a:ext cx="8686800" cy="1074738"/>
          </a:xfrm>
        </p:spPr>
        <p:txBody>
          <a:bodyPr>
            <a:normAutofit/>
          </a:bodyPr>
          <a:lstStyle/>
          <a:p>
            <a:r>
              <a:rPr lang="en-CA" sz="3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Gap Analysis - Identified possible </a:t>
            </a:r>
            <a:r>
              <a:rPr lang="en-CA" sz="3000" b="1" dirty="0"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n-CA" sz="3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ocations </a:t>
            </a:r>
            <a:br>
              <a:rPr lang="en-CA" sz="3000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CA" sz="3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Public </a:t>
            </a:r>
            <a:r>
              <a:rPr lang="en-CA" sz="3000" b="1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CA" sz="3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harging Stations</a:t>
            </a:r>
            <a:endParaRPr lang="en-CA" sz="3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424264"/>
            <a:ext cx="6705600" cy="473123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6339377"/>
            <a:ext cx="214674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Source: Gap Analysis Report, RDOS</a:t>
            </a:r>
            <a:endParaRPr lang="en-US" sz="1050" dirty="0"/>
          </a:p>
        </p:txBody>
      </p:sp>
      <p:sp>
        <p:nvSpPr>
          <p:cNvPr id="11" name="TextBox 10"/>
          <p:cNvSpPr txBox="1"/>
          <p:nvPr/>
        </p:nvSpPr>
        <p:spPr>
          <a:xfrm>
            <a:off x="6346169" y="6268762"/>
            <a:ext cx="1575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 b="1">
                <a:latin typeface="+mj-lt"/>
              </a:defRPr>
            </a:lvl1pPr>
          </a:lstStyle>
          <a:p>
            <a:r>
              <a:rPr lang="en-US" sz="1400" dirty="0"/>
              <a:t>With </a:t>
            </a:r>
            <a:r>
              <a:rPr lang="en-US" sz="1400" dirty="0" smtClean="0"/>
              <a:t>support </a:t>
            </a:r>
            <a:r>
              <a:rPr lang="en-US" sz="1400" dirty="0"/>
              <a:t>from</a:t>
            </a:r>
          </a:p>
        </p:txBody>
      </p:sp>
      <p:pic>
        <p:nvPicPr>
          <p:cNvPr id="12" name="Picture 11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6293442"/>
            <a:ext cx="1140605" cy="26801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63372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Version=14.0.0.0, Culture=neutral, PublicKeyToken=71e9bce111e9429c</Assembly>
    <Class>Microsoft.Office.DocumentManagement.Internal.DocIdHandler</Class>
    <Data/>
    <Filter/>
  </Receiver>
  <Receiver>
    <Name>Collabware CLM Item Unique ID</Name>
    <Synchronization>Synchronous</Synchronization>
    <Type>1</Type>
    <SequenceNumber>1</SequenceNumber>
    <Url/>
    <Assembly>Collabware.SharePoint.RecordsManagement, Version=1.0.0.0, Culture=neutral, PublicKeyToken=801662d3f2b71412</Assembly>
    <Class>Collabware.SharePoint.RecordsManagement.ItemUniqueIdContentTypeReceiver</Class>
    <Data/>
    <Filter/>
  </Receiver>
  <Receiver>
    <Name>Collabware CLM Item Processing</Name>
    <Synchronization>Synchronous</Synchronization>
    <Type>10001</Type>
    <SequenceNumber>2000</SequenceNumber>
    <Url/>
    <Assembly>Collabware.SharePoint.RecordsManagement, Version=1.0.0.0, Culture=neutral, PublicKeyToken=801662d3f2b71412</Assembly>
    <Class>Collabware.SharePoint.RecordsManagement.ItemProcessingContentTypeReceiver</Class>
    <Data/>
    <Filter/>
  </Receiver>
  <Receiver>
    <Name>Collabware CLM Item Processing</Name>
    <Synchronization>Synchronous</Synchronization>
    <Type>10002</Type>
    <SequenceNumber>2001</SequenceNumber>
    <Url/>
    <Assembly>Collabware.SharePoint.RecordsManagement, Version=1.0.0.0, Culture=neutral, PublicKeyToken=801662d3f2b71412</Assembly>
    <Class>Collabware.SharePoint.RecordsManagement.ItemProcessingContentTypeReceiver</Class>
    <Data/>
    <Filter/>
  </Receiver>
  <Receiver>
    <Name>Collabware CLM Item Processing</Name>
    <Synchronization>Synchronous</Synchronization>
    <Type>10004</Type>
    <SequenceNumber>2002</SequenceNumber>
    <Url/>
    <Assembly>Collabware.SharePoint.RecordsManagement, Version=1.0.0.0, Culture=neutral, PublicKeyToken=801662d3f2b71412</Assembly>
    <Class>Collabware.SharePoint.RecordsManagement.ItemProcessingContentTypeReceiver</Class>
    <Data/>
    <Filter/>
  </Receiver>
  <Receiver>
    <Name>Collabware CLM Item Processing</Name>
    <Synchronization>Synchronous</Synchronization>
    <Type>3</Type>
    <SequenceNumber>2003</SequenceNumber>
    <Url/>
    <Assembly>Collabware.SharePoint.RecordsManagement, Version=1.0.0.0, Culture=neutral, PublicKeyToken=801662d3f2b71412</Assembly>
    <Class>Collabware.SharePoint.RecordsManagement.ItemProcessingContentTypeReceiver</Class>
    <Data/>
    <Filter/>
  </Receiver>
  <Receiver>
    <Name>Collabware CLM Item Audit</Name>
    <Synchronization>Synchronous</Synchronization>
    <Type>10002</Type>
    <SequenceNumber>3001</SequenceNumber>
    <Url/>
    <Assembly>Collabware.SharePoint.RecordsManagement, Version=1.0.0.0, Culture=neutral, PublicKeyToken=801662d3f2b71412</Assembly>
    <Class>Collabware.SharePoint.RecordsManagement.ItemAuditContentTypeReceiver</Class>
    <Data/>
    <Filter/>
  </Receiver>
  <Receiver>
    <Name>Collabware CLM Item Audit</Name>
    <Synchronization>Synchronous</Synchronization>
    <Type>10004</Type>
    <SequenceNumber>3003</SequenceNumber>
    <Url/>
    <Assembly>Collabware.SharePoint.RecordsManagement, Version=1.0.0.0, Culture=neutral, PublicKeyToken=801662d3f2b71412</Assembly>
    <Class>Collabware.SharePoint.RecordsManagement.ItemAuditContentTypeReceiver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07cf876c-10e9-4dc6-a120-8a013fdd8566">000000FANK</_dlc_DocId>
    <_dlc_DocIdUrl xmlns="07cf876c-10e9-4dc6-a120-8a013fdd8566">
      <Url>https://portal.rdos.bc.ca/myResources/_layouts/15/DocIdRedir.aspx?ID=000000FANK</Url>
      <Description>000000FANK</Description>
    </_dlc_DocIdUrl>
    <TaxCatchAll xmlns="07cf876c-10e9-4dc6-a120-8a013fdd8566"/>
    <CWRMItemRecordData xmlns="f2ec86a9-31bd-4948-8342-f0e20db0e0fb" xsi:nil="true"/>
    <CWRMItemRecordClassificationTaxHTField0 xmlns="f2ec86a9-31bd-4948-8342-f0e20db0e0fb">
      <Terms xmlns="http://schemas.microsoft.com/office/infopath/2007/PartnerControls"/>
    </CWRMItemRecordClassificationTaxHTField0>
    <CWRMItemUniqueId xmlns="f2ec86a9-31bd-4948-8342-f0e20db0e0fb">000000FANK</CWRMItemUniqueId>
  </documentManagement>
</p:properties>
</file>

<file path=customXml/item4.xml><?xml version="1.0" encoding="utf-8"?>
<?mso-contentType ?>
<SharedContentType xmlns="Microsoft.SharePoint.Taxonomy.ContentTypeSync" SourceId="3363e237-0fe3-4402-a760-375ece274f81" ContentTypeId="0x01" PreviousValue="false"/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EA3E767BD5A24B956E3EE19137B658" ma:contentTypeVersion="17" ma:contentTypeDescription="Create a new document." ma:contentTypeScope="" ma:versionID="d2dc725f8b8df8ba6de8d9fb9b9068a1">
  <xsd:schema xmlns:xsd="http://www.w3.org/2001/XMLSchema" xmlns:xs="http://www.w3.org/2001/XMLSchema" xmlns:p="http://schemas.microsoft.com/office/2006/metadata/properties" xmlns:ns2="07cf876c-10e9-4dc6-a120-8a013fdd8566" xmlns:ns3="f2ec86a9-31bd-4948-8342-f0e20db0e0fb" targetNamespace="http://schemas.microsoft.com/office/2006/metadata/properties" ma:root="true" ma:fieldsID="cae9c55851b1ef785e4fe5c4049640a9" ns2:_="" ns3:_="">
    <xsd:import namespace="07cf876c-10e9-4dc6-a120-8a013fdd8566"/>
    <xsd:import namespace="f2ec86a9-31bd-4948-8342-f0e20db0e0f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SharedWithUsers" minOccurs="0"/>
                <xsd:element ref="ns3:CWRMItemUniqueId" minOccurs="0"/>
                <xsd:element ref="ns3:CWRMItemRecordState" minOccurs="0"/>
                <xsd:element ref="ns3:CWRMItemRecordCategory" minOccurs="0"/>
                <xsd:element ref="ns3:CWRMItemRecordClassificationTaxHTField0" minOccurs="0"/>
                <xsd:element ref="ns2:TaxCatchAll" minOccurs="0"/>
                <xsd:element ref="ns2:TaxCatchAllLabel" minOccurs="0"/>
                <xsd:element ref="ns3:CWRMItemRecordStatus" minOccurs="0"/>
                <xsd:element ref="ns3:CWRMItemRecordDeclaredDate" minOccurs="0"/>
                <xsd:element ref="ns3:CWRMItemRecordVital" minOccurs="0"/>
                <xsd:element ref="ns3:CWRMItemRecord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cf876c-10e9-4dc6-a120-8a013fdd856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16" nillable="true" ma:displayName="Taxonomy Catch All Column" ma:description="" ma:hidden="true" ma:list="{4e61e59d-8985-4609-b198-e1275b122603}" ma:internalName="TaxCatchAll" ma:showField="CatchAllData" ma:web="f2ec86a9-31bd-4948-8342-f0e20db0e0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7" nillable="true" ma:displayName="Taxonomy Catch All Column1" ma:description="" ma:hidden="true" ma:list="{4e61e59d-8985-4609-b198-e1275b122603}" ma:internalName="TaxCatchAllLabel" ma:readOnly="true" ma:showField="CatchAllDataLabel" ma:web="f2ec86a9-31bd-4948-8342-f0e20db0e0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ec86a9-31bd-4948-8342-f0e20db0e0f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WRMItemUniqueId" ma:index="12" nillable="true" ma:displayName="Content ID" ma:description="A universally unique identifier assigned to the item." ma:hidden="true" ma:internalName="CWRMItemUniqueId" ma:readOnly="true">
      <xsd:simpleType>
        <xsd:restriction base="dms:Text"/>
      </xsd:simpleType>
    </xsd:element>
    <xsd:element name="CWRMItemRecordState" ma:index="13" nillable="true" ma:displayName="Record State" ma:description="The current state of this item as it pertains to records management." ma:hidden="true" ma:internalName="CWRMItemRecordState" ma:readOnly="true">
      <xsd:simpleType>
        <xsd:restriction base="dms:Text"/>
      </xsd:simpleType>
    </xsd:element>
    <xsd:element name="CWRMItemRecordCategory" ma:index="14" nillable="true" ma:displayName="Record Category" ma:description="Identifies the current record category for the item." ma:hidden="true" ma:internalName="CWRMItemRecordCategory" ma:readOnly="true">
      <xsd:simpleType>
        <xsd:restriction base="dms:Text"/>
      </xsd:simpleType>
    </xsd:element>
    <xsd:element name="CWRMItemRecordClassificationTaxHTField0" ma:index="15" nillable="true" ma:taxonomy="true" ma:internalName="CWRMItemRecordClassificationTaxHTField0" ma:taxonomyFieldName="CWRMItemRecordClassification" ma:displayName="Record Classification" ma:default="" ma:fieldId="{e94be97f-fb02-4deb-9c3d-6d978a059d35}" ma:sspId="3363e237-0fe3-4402-a760-375ece274f81" ma:termSetId="1a821c3f-7555-48e1-a5ca-2e02a0e08a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WRMItemRecordStatus" ma:index="19" nillable="true" ma:displayName="Record Status" ma:description="The current status of this item as it pertains to records management." ma:hidden="true" ma:internalName="CWRMItemRecordStatus" ma:readOnly="true">
      <xsd:simpleType>
        <xsd:restriction base="dms:Text"/>
      </xsd:simpleType>
    </xsd:element>
    <xsd:element name="CWRMItemRecordDeclaredDate" ma:index="20" nillable="true" ma:displayName="Record Declared Date" ma:description="The date and time that the item was declared a record." ma:hidden="true" ma:internalName="CWRMItemRecordDeclaredDate" ma:readOnly="true">
      <xsd:simpleType>
        <xsd:restriction base="dms:DateTime"/>
      </xsd:simpleType>
    </xsd:element>
    <xsd:element name="CWRMItemRecordVital" ma:index="21" nillable="true" ma:displayName="Record Vital" ma:description="Indicates if this item is considered vital to the organization." ma:hidden="true" ma:internalName="CWRMItemRecordVital" ma:readOnly="true">
      <xsd:simpleType>
        <xsd:restriction base="dms:Boolean"/>
      </xsd:simpleType>
    </xsd:element>
    <xsd:element name="CWRMItemRecordData" ma:index="22" nillable="true" ma:displayName="Record Data" ma:description="Contains system specific record data for the item." ma:hidden="true" ma:internalName="CWRMItemRecordData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30CB856-1C7F-42FD-B6B2-CEF21B874999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8DCA0E32-CDAF-4768-BC77-566025DAD8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06EE6D-9353-4D02-BEDA-5BD676F6C3B3}">
  <ds:schemaRefs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metadata/properties"/>
    <ds:schemaRef ds:uri="07cf876c-10e9-4dc6-a120-8a013fdd8566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f2ec86a9-31bd-4948-8342-f0e20db0e0fb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9002300A-13FA-4BAB-B1B0-055E5025EC37}">
  <ds:schemaRefs>
    <ds:schemaRef ds:uri="Microsoft.SharePoint.Taxonomy.ContentTypeSync"/>
  </ds:schemaRefs>
</ds:datastoreItem>
</file>

<file path=customXml/itemProps5.xml><?xml version="1.0" encoding="utf-8"?>
<ds:datastoreItem xmlns:ds="http://schemas.openxmlformats.org/officeDocument/2006/customXml" ds:itemID="{529EE1EE-2C47-4ED1-A983-4C4522E00F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cf876c-10e9-4dc6-a120-8a013fdd8566"/>
    <ds:schemaRef ds:uri="f2ec86a9-31bd-4948-8342-f0e20db0e0f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7691</TotalTime>
  <Words>176</Words>
  <Application>Microsoft Office PowerPoint</Application>
  <PresentationFormat>On-screen Show (4:3)</PresentationFormat>
  <Paragraphs>30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Let’s Talk  Electric Vehicles</vt:lpstr>
      <vt:lpstr>Electric Vehicle - EVs</vt:lpstr>
      <vt:lpstr>   EV Vs Gasoline Vehicle – Charging Cost</vt:lpstr>
      <vt:lpstr>EV Vs Gasoline Vehicle: Total cost of Ownership</vt:lpstr>
      <vt:lpstr>EV Vs Gasoline Vehicle: Total cost of Ownership</vt:lpstr>
      <vt:lpstr>EV Vs Gasoline Vehicle: Total cost of Ownership</vt:lpstr>
      <vt:lpstr>Available EVs In The Market</vt:lpstr>
      <vt:lpstr>RDOS corporate / community EV charging</vt:lpstr>
      <vt:lpstr>Gap Analysis - Identified possible locations  Public Charging Stations</vt:lpstr>
    </vt:vector>
  </TitlesOfParts>
  <Company>RDOS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Stuckey</dc:creator>
  <cp:lastModifiedBy>Suraj Baral</cp:lastModifiedBy>
  <cp:revision>33</cp:revision>
  <dcterms:created xsi:type="dcterms:W3CDTF">2014-04-09T15:53:30Z</dcterms:created>
  <dcterms:modified xsi:type="dcterms:W3CDTF">2023-05-30T21:28:13Z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0x01010062EA3E767BD5A24B956E3EE19137B658</vt:lpwstr>
  </property>
  <property fmtid="{D5CDD505-2E9C-101B-9397-08002B2CF9AE}" pid="3" name="CWRMItemRecordClassification">
    <vt:lpwstr/>
  </property>
  <property fmtid="{D5CDD505-2E9C-101B-9397-08002B2CF9AE}" pid="4" name="_dlc_DocIdItemGuid">
    <vt:lpwstr>2cbc24ed-c2f9-41b7-85d3-b6002a5c8707</vt:lpwstr>
  </property>
  <property fmtid="{D5CDD505-2E9C-101B-9397-08002B2CF9AE}" pid="5" name="Document_x0020_Type">
    <vt:lpwstr/>
  </property>
  <property fmtid="{D5CDD505-2E9C-101B-9397-08002B2CF9AE}" pid="6" name="Document Type">
    <vt:lpwstr/>
  </property>
</Properties>
</file>