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6"/>
  </p:sldMasterIdLst>
  <p:notesMasterIdLst>
    <p:notesMasterId r:id="rId35"/>
  </p:notesMasterIdLst>
  <p:handoutMasterIdLst>
    <p:handoutMasterId r:id="rId36"/>
  </p:handoutMasterIdLst>
  <p:sldIdLst>
    <p:sldId id="259" r:id="rId7"/>
    <p:sldId id="313" r:id="rId8"/>
    <p:sldId id="262" r:id="rId9"/>
    <p:sldId id="266" r:id="rId10"/>
    <p:sldId id="287" r:id="rId11"/>
    <p:sldId id="263" r:id="rId12"/>
    <p:sldId id="286" r:id="rId13"/>
    <p:sldId id="289" r:id="rId14"/>
    <p:sldId id="291" r:id="rId15"/>
    <p:sldId id="292" r:id="rId16"/>
    <p:sldId id="293" r:id="rId17"/>
    <p:sldId id="277" r:id="rId18"/>
    <p:sldId id="294" r:id="rId19"/>
    <p:sldId id="279" r:id="rId20"/>
    <p:sldId id="295" r:id="rId21"/>
    <p:sldId id="296" r:id="rId22"/>
    <p:sldId id="297" r:id="rId23"/>
    <p:sldId id="298" r:id="rId24"/>
    <p:sldId id="299" r:id="rId25"/>
    <p:sldId id="290" r:id="rId26"/>
    <p:sldId id="317" r:id="rId27"/>
    <p:sldId id="318" r:id="rId28"/>
    <p:sldId id="312" r:id="rId29"/>
    <p:sldId id="310" r:id="rId30"/>
    <p:sldId id="311" r:id="rId31"/>
    <p:sldId id="315" r:id="rId32"/>
    <p:sldId id="305" r:id="rId33"/>
    <p:sldId id="301" r:id="rId34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D8AB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63" autoAdjust="0"/>
    <p:restoredTop sz="88729" autoAdjust="0"/>
  </p:normalViewPr>
  <p:slideViewPr>
    <p:cSldViewPr snapToGrid="0">
      <p:cViewPr varScale="1">
        <p:scale>
          <a:sx n="102" d="100"/>
          <a:sy n="102" d="100"/>
        </p:scale>
        <p:origin x="66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863F2D5-0A81-433D-8976-80148A3A5001}" type="datetimeFigureOut">
              <a:rPr lang="en-CA" smtClean="0"/>
              <a:t>2023-06-30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272D78B-50F5-4F56-981B-B7AC107B820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184380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8C05293-54A3-4209-B5A7-C64B56AD2590}" type="datetimeFigureOut">
              <a:rPr lang="en-CA" smtClean="0"/>
              <a:t>2023-06-30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1B72FC7-E175-4FF2-8458-AD1AC1FE0CC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844472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B72FC7-E175-4FF2-8458-AD1AC1FE0CC5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62352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CAC99-5951-4697-9A87-680FBDC8FAC6}" type="datetimeFigureOut">
              <a:rPr lang="en-CA" smtClean="0"/>
              <a:t>2023-06-30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CAE56-6CF8-495D-BDD5-8EFA6E807F7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37662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CAC99-5951-4697-9A87-680FBDC8FAC6}" type="datetimeFigureOut">
              <a:rPr lang="en-CA" smtClean="0"/>
              <a:t>2023-06-30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CAE56-6CF8-495D-BDD5-8EFA6E807F7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16848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CAC99-5951-4697-9A87-680FBDC8FAC6}" type="datetimeFigureOut">
              <a:rPr lang="en-CA" smtClean="0"/>
              <a:t>2023-06-30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CAE56-6CF8-495D-BDD5-8EFA6E807F7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4895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CAC99-5951-4697-9A87-680FBDC8FAC6}" type="datetimeFigureOut">
              <a:rPr lang="en-CA" smtClean="0"/>
              <a:t>2023-06-30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CAE56-6CF8-495D-BDD5-8EFA6E807F7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62381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CAC99-5951-4697-9A87-680FBDC8FAC6}" type="datetimeFigureOut">
              <a:rPr lang="en-CA" smtClean="0"/>
              <a:t>2023-06-30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CAE56-6CF8-495D-BDD5-8EFA6E807F7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06775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CAC99-5951-4697-9A87-680FBDC8FAC6}" type="datetimeFigureOut">
              <a:rPr lang="en-CA" smtClean="0"/>
              <a:t>2023-06-30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CAE56-6CF8-495D-BDD5-8EFA6E807F7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89293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CAC99-5951-4697-9A87-680FBDC8FAC6}" type="datetimeFigureOut">
              <a:rPr lang="en-CA" smtClean="0"/>
              <a:t>2023-06-30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CAE56-6CF8-495D-BDD5-8EFA6E807F7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26490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CAC99-5951-4697-9A87-680FBDC8FAC6}" type="datetimeFigureOut">
              <a:rPr lang="en-CA" smtClean="0"/>
              <a:t>2023-06-30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CAE56-6CF8-495D-BDD5-8EFA6E807F7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49193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CAC99-5951-4697-9A87-680FBDC8FAC6}" type="datetimeFigureOut">
              <a:rPr lang="en-CA" smtClean="0"/>
              <a:t>2023-06-30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CAE56-6CF8-495D-BDD5-8EFA6E807F7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689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CAC99-5951-4697-9A87-680FBDC8FAC6}" type="datetimeFigureOut">
              <a:rPr lang="en-CA" smtClean="0"/>
              <a:t>2023-06-30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CAE56-6CF8-495D-BDD5-8EFA6E807F7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78635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CAC99-5951-4697-9A87-680FBDC8FAC6}" type="datetimeFigureOut">
              <a:rPr lang="en-CA" smtClean="0"/>
              <a:t>2023-06-30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CAE56-6CF8-495D-BDD5-8EFA6E807F7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91283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4000" t="1000" r="-5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0CAC99-5951-4697-9A87-680FBDC8FAC6}" type="datetimeFigureOut">
              <a:rPr lang="en-CA" smtClean="0"/>
              <a:t>2023-06-30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0CAE56-6CF8-495D-BDD5-8EFA6E807F7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60348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/>
          <p:cNvSpPr txBox="1">
            <a:spLocks/>
          </p:cNvSpPr>
          <p:nvPr/>
        </p:nvSpPr>
        <p:spPr>
          <a:xfrm>
            <a:off x="695459" y="1248656"/>
            <a:ext cx="10972800" cy="4817293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Draft Electoral Area “E”</a:t>
            </a:r>
            <a:br>
              <a:rPr lang="en-CA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Official Community Plan </a:t>
            </a:r>
            <a:br>
              <a:rPr lang="en-CA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Bylaw No. 3010</a:t>
            </a:r>
          </a:p>
          <a:p>
            <a:endParaRPr lang="en-US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Summary of Significant Policy Changes</a:t>
            </a:r>
            <a:b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CA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58218" y="6278252"/>
            <a:ext cx="4232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Community Advisory Group June 29, 2023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027088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2827" y="373664"/>
            <a:ext cx="7004115" cy="6484336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4" name="Oval 3"/>
          <p:cNvSpPr/>
          <p:nvPr/>
        </p:nvSpPr>
        <p:spPr>
          <a:xfrm rot="20476818">
            <a:off x="9447191" y="1492233"/>
            <a:ext cx="1538873" cy="2319286"/>
          </a:xfrm>
          <a:prstGeom prst="ellipse">
            <a:avLst/>
          </a:prstGeom>
          <a:noFill/>
          <a:ln w="571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TextBox 4"/>
          <p:cNvSpPr txBox="1"/>
          <p:nvPr/>
        </p:nvSpPr>
        <p:spPr>
          <a:xfrm>
            <a:off x="320511" y="1451728"/>
            <a:ext cx="426091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545 </a:t>
            </a:r>
            <a:r>
              <a:rPr lang="en-US" sz="2400" dirty="0" err="1" smtClean="0"/>
              <a:t>sq</a:t>
            </a:r>
            <a:r>
              <a:rPr lang="en-US" sz="2400" dirty="0" smtClean="0"/>
              <a:t> km (54,500 ha)</a:t>
            </a:r>
          </a:p>
          <a:p>
            <a:endParaRPr lang="en-US" sz="2400" dirty="0"/>
          </a:p>
          <a:p>
            <a:r>
              <a:rPr lang="en-US" sz="2400" dirty="0" smtClean="0"/>
              <a:t>69.0% - Resource Area </a:t>
            </a:r>
          </a:p>
          <a:p>
            <a:endParaRPr lang="en-US" sz="2400" dirty="0"/>
          </a:p>
          <a:p>
            <a:r>
              <a:rPr lang="en-US" sz="2400" dirty="0" smtClean="0"/>
              <a:t>18.2% - Parks, Recreation and Trails </a:t>
            </a:r>
          </a:p>
          <a:p>
            <a:endParaRPr lang="en-US" sz="2400" dirty="0"/>
          </a:p>
          <a:p>
            <a:r>
              <a:rPr lang="en-US" sz="2400" dirty="0" smtClean="0"/>
              <a:t>1.8% - Agriculture</a:t>
            </a:r>
          </a:p>
          <a:p>
            <a:endParaRPr lang="en-US" sz="2400" dirty="0"/>
          </a:p>
          <a:p>
            <a:endParaRPr lang="en-US" sz="2400" dirty="0" smtClean="0"/>
          </a:p>
          <a:p>
            <a:r>
              <a:rPr lang="en-US" sz="2400" dirty="0" smtClean="0"/>
              <a:t>Population – 2015 (2021 Census)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34296568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06828" y="154546"/>
            <a:ext cx="106851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/>
              <a:t>Electoral Area “E” draft OCP Bylaw</a:t>
            </a:r>
            <a:endParaRPr lang="en-CA" sz="4000" dirty="0"/>
          </a:p>
        </p:txBody>
      </p:sp>
      <p:sp>
        <p:nvSpPr>
          <p:cNvPr id="4" name="Rectangle 12"/>
          <p:cNvSpPr>
            <a:spLocks noChangeArrowheads="1"/>
          </p:cNvSpPr>
          <p:nvPr/>
        </p:nvSpPr>
        <p:spPr bwMode="auto">
          <a:xfrm>
            <a:off x="4237150" y="1712891"/>
            <a:ext cx="7083380" cy="449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 smtClean="0"/>
              <a:t>Current Electoral Area “E” OCP Bylaw was adopted in 2006;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 smtClean="0"/>
              <a:t>Was “Repealed &amp; Re-enacted” in 2008 largely unchanged;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 smtClean="0"/>
              <a:t>Has been amended 40 times (+/-) since 2006;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 smtClean="0"/>
              <a:t>Review of OCP was identified as a priority in 2020 Business Plan.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148" y="1508288"/>
            <a:ext cx="3829940" cy="4622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9712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06828" y="154546"/>
            <a:ext cx="106851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/>
              <a:t>Electoral Area “E” draft OCP Bylaw</a:t>
            </a:r>
            <a:endParaRPr lang="en-CA" sz="4000" dirty="0"/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781496" y="1180990"/>
            <a:ext cx="10702344" cy="5601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200" b="1" dirty="0" smtClean="0"/>
              <a:t>Background Context</a:t>
            </a:r>
            <a:r>
              <a:rPr lang="en-US" sz="3200" dirty="0" smtClean="0"/>
              <a:t>: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 smtClean="0"/>
              <a:t>Since 2006, a number of “significant” changes have already been made to the Electoral Area “E” OCP, including:</a:t>
            </a:r>
          </a:p>
          <a:p>
            <a:pPr marL="914400" lvl="1" indent="-457200">
              <a:spcBef>
                <a:spcPts val="600"/>
              </a:spcBef>
              <a:spcAft>
                <a:spcPts val="600"/>
              </a:spcAft>
              <a:buSzPct val="75000"/>
              <a:buFont typeface="Wingdings" panose="05000000000000000000" pitchFamily="2" charset="2"/>
              <a:buChar char="Ø"/>
            </a:pPr>
            <a:r>
              <a:rPr lang="en-US" sz="3200" dirty="0" smtClean="0"/>
              <a:t>WDP Areas (2006)</a:t>
            </a:r>
          </a:p>
          <a:p>
            <a:pPr marL="914400" lvl="1" indent="-457200">
              <a:spcBef>
                <a:spcPts val="600"/>
              </a:spcBef>
              <a:spcAft>
                <a:spcPts val="600"/>
              </a:spcAft>
              <a:buSzPct val="75000"/>
              <a:buFont typeface="Wingdings" panose="05000000000000000000" pitchFamily="2" charset="2"/>
              <a:buChar char="Ø"/>
            </a:pPr>
            <a:r>
              <a:rPr lang="en-US" sz="3200" dirty="0" smtClean="0"/>
              <a:t>Climate </a:t>
            </a:r>
            <a:r>
              <a:rPr lang="en-US" sz="3200" dirty="0"/>
              <a:t>Change &amp; </a:t>
            </a:r>
            <a:r>
              <a:rPr lang="en-US" sz="3200" dirty="0" smtClean="0"/>
              <a:t>GHG reduction policies (2010)</a:t>
            </a:r>
          </a:p>
          <a:p>
            <a:pPr marL="914400" lvl="1" indent="-457200">
              <a:spcBef>
                <a:spcPts val="600"/>
              </a:spcBef>
              <a:spcAft>
                <a:spcPts val="600"/>
              </a:spcAft>
              <a:buSzPct val="75000"/>
              <a:buFont typeface="Wingdings" panose="05000000000000000000" pitchFamily="2" charset="2"/>
              <a:buChar char="Ø"/>
            </a:pPr>
            <a:r>
              <a:rPr lang="en-US" sz="3200" dirty="0" smtClean="0"/>
              <a:t>Vacation Rental policies (2014) </a:t>
            </a:r>
          </a:p>
          <a:p>
            <a:pPr marL="914400" lvl="1" indent="-457200">
              <a:spcBef>
                <a:spcPts val="600"/>
              </a:spcBef>
              <a:spcAft>
                <a:spcPts val="600"/>
              </a:spcAft>
              <a:buSzPct val="75000"/>
              <a:buFont typeface="Wingdings" panose="05000000000000000000" pitchFamily="2" charset="2"/>
              <a:buChar char="Ø"/>
            </a:pPr>
            <a:r>
              <a:rPr lang="en-US" sz="3200" dirty="0" smtClean="0"/>
              <a:t>ESPD Area Update (2017)</a:t>
            </a:r>
          </a:p>
          <a:p>
            <a:pPr marL="914400" lvl="1" indent="-457200">
              <a:spcBef>
                <a:spcPts val="600"/>
              </a:spcBef>
              <a:spcAft>
                <a:spcPts val="600"/>
              </a:spcAft>
              <a:buSzPct val="75000"/>
              <a:buFont typeface="Wingdings" panose="05000000000000000000" pitchFamily="2" charset="2"/>
              <a:buChar char="Ø"/>
            </a:pPr>
            <a:r>
              <a:rPr lang="en-US" sz="3200" dirty="0" smtClean="0"/>
              <a:t>Accessory dwellings update (2020)</a:t>
            </a:r>
          </a:p>
          <a:p>
            <a:pPr marL="914400" lvl="1" indent="-457200">
              <a:spcBef>
                <a:spcPts val="600"/>
              </a:spcBef>
              <a:spcAft>
                <a:spcPts val="600"/>
              </a:spcAft>
              <a:buSzPct val="75000"/>
              <a:buFont typeface="Wingdings" panose="05000000000000000000" pitchFamily="2" charset="2"/>
              <a:buChar char="Ø"/>
            </a:pPr>
            <a:r>
              <a:rPr lang="en-US" sz="3200" dirty="0" smtClean="0"/>
              <a:t>Cannabis production (2020)</a:t>
            </a:r>
          </a:p>
        </p:txBody>
      </p:sp>
    </p:spTree>
    <p:extLst>
      <p:ext uri="{BB962C8B-B14F-4D97-AF65-F5344CB8AC3E}">
        <p14:creationId xmlns:p14="http://schemas.microsoft.com/office/powerpoint/2010/main" val="19777446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1410" y="365125"/>
            <a:ext cx="9732390" cy="784945"/>
          </a:xfrm>
        </p:spPr>
        <p:txBody>
          <a:bodyPr/>
          <a:lstStyle/>
          <a:p>
            <a:r>
              <a:rPr lang="en-US" dirty="0" smtClean="0"/>
              <a:t>A new OCP….challenges &amp; opportunities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Regional considerations</a:t>
            </a:r>
          </a:p>
          <a:p>
            <a:r>
              <a:rPr lang="en-US" sz="3200" dirty="0" smtClean="0"/>
              <a:t>Regional Growth Strategy</a:t>
            </a:r>
          </a:p>
          <a:p>
            <a:r>
              <a:rPr lang="en-US" sz="3200" dirty="0" smtClean="0"/>
              <a:t>LWMP and proposed community sewer</a:t>
            </a:r>
          </a:p>
          <a:p>
            <a:r>
              <a:rPr lang="en-US" sz="3200" dirty="0"/>
              <a:t>Community </a:t>
            </a:r>
            <a:r>
              <a:rPr lang="en-US" sz="3200" dirty="0" smtClean="0"/>
              <a:t>desires / concerns</a:t>
            </a:r>
          </a:p>
          <a:p>
            <a:r>
              <a:rPr lang="en-US" sz="3200" dirty="0" smtClean="0"/>
              <a:t>Changing character, or not?</a:t>
            </a:r>
          </a:p>
          <a:p>
            <a:r>
              <a:rPr lang="en-US" sz="3200" dirty="0" smtClean="0"/>
              <a:t>Climate change adaptation and resilience</a:t>
            </a:r>
          </a:p>
          <a:p>
            <a:r>
              <a:rPr lang="en-US" sz="3200" dirty="0" smtClean="0"/>
              <a:t>Engagement </a:t>
            </a:r>
          </a:p>
          <a:p>
            <a:endParaRPr lang="en-US" dirty="0"/>
          </a:p>
          <a:p>
            <a:endParaRPr lang="en-US" dirty="0" smtClean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89031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06828" y="154546"/>
            <a:ext cx="106851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/>
              <a:t>Electoral Area “E” draft OCP </a:t>
            </a:r>
            <a:r>
              <a:rPr lang="en-US" sz="4000" dirty="0" smtClean="0"/>
              <a:t>Bylaw - Process</a:t>
            </a:r>
            <a:endParaRPr lang="en-CA" sz="4000" dirty="0"/>
          </a:p>
        </p:txBody>
      </p:sp>
      <p:sp>
        <p:nvSpPr>
          <p:cNvPr id="4" name="Rectangle 12"/>
          <p:cNvSpPr>
            <a:spLocks noChangeArrowheads="1"/>
          </p:cNvSpPr>
          <p:nvPr/>
        </p:nvSpPr>
        <p:spPr bwMode="auto">
          <a:xfrm>
            <a:off x="4237150" y="1614623"/>
            <a:ext cx="7302320" cy="4801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 smtClean="0"/>
              <a:t>In-House mostly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 smtClean="0"/>
              <a:t>Initial Community Engagement completed by “LOCAL Decisions”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 smtClean="0"/>
              <a:t>Community Advisory Group (not appointed)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 smtClean="0"/>
              <a:t>Staff changes, Local Election pause 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 smtClean="0"/>
              <a:t>‘Community Conversations’ 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776" y="1699464"/>
            <a:ext cx="3682110" cy="4418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5610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06828" y="154546"/>
            <a:ext cx="106851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/>
              <a:t>Electoral Area “E” draft OCP Bylaw</a:t>
            </a:r>
            <a:endParaRPr lang="en-CA" sz="4000" dirty="0"/>
          </a:p>
        </p:txBody>
      </p:sp>
      <p:sp>
        <p:nvSpPr>
          <p:cNvPr id="4" name="Rectangle 12"/>
          <p:cNvSpPr>
            <a:spLocks noChangeArrowheads="1"/>
          </p:cNvSpPr>
          <p:nvPr/>
        </p:nvSpPr>
        <p:spPr bwMode="auto">
          <a:xfrm>
            <a:off x="2691154" y="1218697"/>
            <a:ext cx="7302320" cy="2523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200" dirty="0" smtClean="0"/>
              <a:t>Community Engagement 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 smtClean="0"/>
              <a:t>Three-round survey, 2021/2022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 smtClean="0"/>
              <a:t>Over 500 people participated 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 smtClean="0"/>
              <a:t>Trade-offs and compromises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184" y="4098730"/>
            <a:ext cx="10027352" cy="259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3696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06828" y="154546"/>
            <a:ext cx="106851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/>
              <a:t>Electoral Area “E” draft OCP Bylaw</a:t>
            </a:r>
            <a:endParaRPr lang="en-CA" sz="4000" dirty="0"/>
          </a:p>
        </p:txBody>
      </p:sp>
      <p:sp>
        <p:nvSpPr>
          <p:cNvPr id="4" name="Rectangle 12"/>
          <p:cNvSpPr>
            <a:spLocks noChangeArrowheads="1"/>
          </p:cNvSpPr>
          <p:nvPr/>
        </p:nvSpPr>
        <p:spPr bwMode="auto">
          <a:xfrm>
            <a:off x="1310326" y="1008668"/>
            <a:ext cx="8163612" cy="7909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600" dirty="0" smtClean="0"/>
              <a:t>Vision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dirty="0" smtClean="0"/>
              <a:t>Electoral Area “E” is a rural area made up of the Naramata village, surrounding farm land, and smaller residential </a:t>
            </a:r>
            <a:r>
              <a:rPr lang="en-US" sz="2800" dirty="0" err="1" smtClean="0"/>
              <a:t>neighbourhoods</a:t>
            </a:r>
            <a:r>
              <a:rPr lang="en-US" sz="2800" dirty="0" smtClean="0"/>
              <a:t>.  Residents value the quiet rural character, sense of community, and proximity to nature.</a:t>
            </a:r>
            <a:endParaRPr lang="en-US" sz="36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800" dirty="0" smtClean="0"/>
              <a:t>Naramata village is a vibrant place with a diversity of families that supports year-round businesses and respects the history and quaint character of the area.  The natural areas and farm lands are preserved through stewardship and public education.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3600" dirty="0" smtClean="0"/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32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13984318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06828" y="154546"/>
            <a:ext cx="106851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/>
              <a:t>Electoral Area “E” draft OCP Bylaw</a:t>
            </a:r>
            <a:endParaRPr lang="en-CA" sz="4000" dirty="0"/>
          </a:p>
        </p:txBody>
      </p:sp>
      <p:sp>
        <p:nvSpPr>
          <p:cNvPr id="4" name="Rectangle 12"/>
          <p:cNvSpPr>
            <a:spLocks noChangeArrowheads="1"/>
          </p:cNvSpPr>
          <p:nvPr/>
        </p:nvSpPr>
        <p:spPr bwMode="auto">
          <a:xfrm>
            <a:off x="4237150" y="1416683"/>
            <a:ext cx="7302320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3200" b="1" dirty="0" smtClean="0"/>
              <a:t>Significant Policy OCP Changes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Community Profile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Growth Management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Local Area Policies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Resource Area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Administrative, Cultural and Institutional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Naramata Village Centre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Hazard Lands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Community Infrastructure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Climate Change and Adaptation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263951" y="2545237"/>
            <a:ext cx="3799002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Subdivisions</a:t>
            </a:r>
          </a:p>
          <a:p>
            <a:r>
              <a:rPr lang="en-US" sz="2800" dirty="0" smtClean="0"/>
              <a:t>No current subdivisions are impacted by proposed OCP Bylaw  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9086278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8226" y="261431"/>
            <a:ext cx="9515573" cy="841506"/>
          </a:xfrm>
        </p:spPr>
        <p:txBody>
          <a:bodyPr/>
          <a:lstStyle/>
          <a:p>
            <a:r>
              <a:rPr lang="en-US" dirty="0" smtClean="0"/>
              <a:t>Community Profile </a:t>
            </a:r>
            <a:endParaRPr lang="en-CA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54621" y="1496439"/>
            <a:ext cx="3826805" cy="4680524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Expanded section including PIB Assessment </a:t>
            </a:r>
          </a:p>
          <a:p>
            <a:r>
              <a:rPr lang="en-US" dirty="0" smtClean="0"/>
              <a:t>Updated demographic data</a:t>
            </a:r>
          </a:p>
          <a:p>
            <a:r>
              <a:rPr lang="en-US" dirty="0" smtClean="0"/>
              <a:t>Updated Housing data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083695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8226" y="261431"/>
            <a:ext cx="9515573" cy="841506"/>
          </a:xfrm>
        </p:spPr>
        <p:txBody>
          <a:bodyPr/>
          <a:lstStyle/>
          <a:p>
            <a:r>
              <a:rPr lang="en-US" dirty="0" smtClean="0"/>
              <a:t>Growth Management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South Okanagan RGS Bylaw designates “Naramata” as Rural Growth Area</a:t>
            </a:r>
          </a:p>
          <a:p>
            <a:endParaRPr lang="en-US" dirty="0"/>
          </a:p>
          <a:p>
            <a:r>
              <a:rPr lang="en-US" dirty="0" smtClean="0"/>
              <a:t>Proposing a </a:t>
            </a:r>
            <a:r>
              <a:rPr lang="en-US" dirty="0"/>
              <a:t>layered approach </a:t>
            </a:r>
            <a:r>
              <a:rPr lang="en-US" dirty="0" smtClean="0"/>
              <a:t>with a series of growth containment boundaries</a:t>
            </a:r>
            <a:endParaRPr lang="en-CA" dirty="0"/>
          </a:p>
        </p:txBody>
      </p:sp>
      <p:pic>
        <p:nvPicPr>
          <p:cNvPr id="6" name="Picture 2" descr="https://portal.rdos.bc.ca/departments/planning/projects/OCPReview/AreaE2021/Draft%20OCP%20Bylaw/Mapping/OCP_E_Containment_Areas.png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661"/>
          <a:stretch/>
        </p:blipFill>
        <p:spPr bwMode="auto">
          <a:xfrm>
            <a:off x="527901" y="1365131"/>
            <a:ext cx="4826224" cy="5148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12447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3446" y="365125"/>
            <a:ext cx="9930353" cy="6906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Growth Management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216000" indent="-216000"/>
            <a:r>
              <a:rPr lang="en-US" dirty="0" smtClean="0"/>
              <a:t>“A”- focusses commercial, mixed use, and some higher type of residential densities </a:t>
            </a:r>
          </a:p>
          <a:p>
            <a:pPr marL="216000" indent="-216000"/>
            <a:r>
              <a:rPr lang="en-US" dirty="0" smtClean="0"/>
              <a:t>“B”- short to mid term growth, similar to resident’s preference and to Phase 1 of LWMP</a:t>
            </a:r>
          </a:p>
          <a:p>
            <a:pPr marL="216000" indent="-216000"/>
            <a:r>
              <a:rPr lang="en-US" dirty="0" smtClean="0"/>
              <a:t>“C”- longer term (50 years~), similar to Phase 2 of LWMP </a:t>
            </a:r>
            <a:endParaRPr lang="en-CA" dirty="0"/>
          </a:p>
        </p:txBody>
      </p:sp>
      <p:pic>
        <p:nvPicPr>
          <p:cNvPr id="5" name="Picture 2" descr="https://portal.rdos.bc.ca/departments/planning/projects/OCPReview/AreaE2021/Draft%20OCP%20Bylaw/Mapping/OCP_E_Containment_Areas.pn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661"/>
          <a:stretch/>
        </p:blipFill>
        <p:spPr bwMode="auto">
          <a:xfrm>
            <a:off x="6513923" y="1199018"/>
            <a:ext cx="5183992" cy="5530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42423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3446" y="365125"/>
            <a:ext cx="9930353" cy="6906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Local Area Policies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36885" y="4776598"/>
            <a:ext cx="7693057" cy="1813122"/>
          </a:xfrm>
        </p:spPr>
        <p:txBody>
          <a:bodyPr/>
          <a:lstStyle/>
          <a:p>
            <a:pPr marL="216000" indent="-216000"/>
            <a:r>
              <a:rPr lang="en-US" dirty="0" smtClean="0"/>
              <a:t>‘Lower’ Naramata &amp; Upper Naramata </a:t>
            </a:r>
          </a:p>
          <a:p>
            <a:pPr marL="216000" indent="-216000"/>
            <a:r>
              <a:rPr lang="en-US" dirty="0" smtClean="0"/>
              <a:t>Separate policies  </a:t>
            </a:r>
          </a:p>
          <a:p>
            <a:pPr marL="216000" indent="-216000"/>
            <a:r>
              <a:rPr lang="en-US" dirty="0" smtClean="0"/>
              <a:t>Also Falcon Ridge and Indian Rock </a:t>
            </a:r>
            <a:endParaRPr lang="en-CA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742" y="1134014"/>
            <a:ext cx="7515200" cy="3564372"/>
          </a:xfrm>
        </p:spPr>
      </p:pic>
    </p:spTree>
    <p:extLst>
      <p:ext uri="{BB962C8B-B14F-4D97-AF65-F5344CB8AC3E}">
        <p14:creationId xmlns:p14="http://schemas.microsoft.com/office/powerpoint/2010/main" val="39656522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3446" y="365125"/>
            <a:ext cx="9930353" cy="6906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Local Area Policies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‘Lower’ Naramata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Supports infill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May consider re-designation of Naramata Centre lands to allow for mixed residential densities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Supports a community sewer system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Encourages MOTI to consider traffic calming and walking areas adjacent to roads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Supports showcasing heritage values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Upper Naramata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Discourages further rezoning for residential subdivision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Encourages MOTI to review traffic movement and safety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Will consider exploring options for regulating hillside development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300686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3446" y="365125"/>
            <a:ext cx="9930353" cy="6906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Resource Area (RA)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Designation of community watersheds and subsequent Zoning amendments adding a Watershed Resource Area (WRA)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Encourages energy production form renewable resources   </a:t>
            </a:r>
            <a:endParaRPr lang="en-CA" dirty="0"/>
          </a:p>
        </p:txBody>
      </p:sp>
      <p:pic>
        <p:nvPicPr>
          <p:cNvPr id="7" name="Content Placeholder 6" descr="https://portal.rdos.bc.ca/departments/planning/projects/OCPReview/AreaE2021/Mapping/Figure_CommunityWatersheds_E.png"/>
          <p:cNvPicPr>
            <a:picLocks noGrp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9142" y="1055802"/>
            <a:ext cx="5552388" cy="563722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878699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3446" y="365125"/>
            <a:ext cx="9930353" cy="6906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Administrative, Cultural and Institutional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199" y="1165749"/>
            <a:ext cx="5181600" cy="4351338"/>
          </a:xfrm>
        </p:spPr>
        <p:txBody>
          <a:bodyPr/>
          <a:lstStyle/>
          <a:p>
            <a:r>
              <a:rPr lang="en-US" dirty="0" smtClean="0"/>
              <a:t>Updated Fire District map</a:t>
            </a:r>
          </a:p>
          <a:p>
            <a:r>
              <a:rPr lang="en-US" dirty="0" smtClean="0"/>
              <a:t>Updated Heritage and cultural values</a:t>
            </a:r>
          </a:p>
          <a:p>
            <a:r>
              <a:rPr lang="en-US" dirty="0" smtClean="0"/>
              <a:t>New  Social Well-Being section </a:t>
            </a:r>
          </a:p>
          <a:p>
            <a:endParaRPr lang="en-CA" dirty="0"/>
          </a:p>
        </p:txBody>
      </p:sp>
      <p:pic>
        <p:nvPicPr>
          <p:cNvPr id="6" name="Content Placeholder 5" descr="https://portal.rdos.bc.ca/departments/planning/projects/OCPReview/AreaE2021/Mapping/AreaE_FireDistricts.png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984" y="1410845"/>
            <a:ext cx="4307820" cy="50747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pic>
        <p:nvPicPr>
          <p:cNvPr id="1026" name="Picture 2" descr="https://portal.rdos.bc.ca/departments/planning/projects/OCPReview/AreaE2021/Shalks%20photos/Naramata_museum7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199" y="3256576"/>
            <a:ext cx="5111686" cy="3421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00689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3446" y="365125"/>
            <a:ext cx="9930353" cy="6906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Natural Hazards 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199" y="1212882"/>
            <a:ext cx="5181600" cy="4351338"/>
          </a:xfrm>
        </p:spPr>
        <p:txBody>
          <a:bodyPr/>
          <a:lstStyle/>
          <a:p>
            <a:r>
              <a:rPr lang="en-US" dirty="0" smtClean="0"/>
              <a:t>Updated sections for geotechnical hazards, wildfire, and flooding</a:t>
            </a:r>
          </a:p>
          <a:p>
            <a:r>
              <a:rPr lang="en-US" dirty="0" smtClean="0"/>
              <a:t>OBWB flood mapping data</a:t>
            </a:r>
          </a:p>
          <a:p>
            <a:r>
              <a:rPr lang="en-US" dirty="0" smtClean="0"/>
              <a:t>Provincial Alluvial fan study (1994)</a:t>
            </a:r>
            <a:endParaRPr lang="en-CA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67645" y="1376723"/>
            <a:ext cx="4967926" cy="5241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t="12047" b="42857"/>
          <a:stretch/>
        </p:blipFill>
        <p:spPr>
          <a:xfrm>
            <a:off x="7121665" y="4205012"/>
            <a:ext cx="3474641" cy="2035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9538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3446" y="365125"/>
            <a:ext cx="9930353" cy="6906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Community Infrastructure 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Amalgamates transportation, community water and sewer systems, storm water, street lighting, and solid waste management </a:t>
            </a:r>
          </a:p>
          <a:p>
            <a:r>
              <a:rPr lang="en-US" dirty="0" smtClean="0"/>
              <a:t>Acknowledges </a:t>
            </a:r>
            <a:r>
              <a:rPr lang="en-US" dirty="0" err="1" smtClean="0"/>
              <a:t>Naramata’s</a:t>
            </a:r>
            <a:r>
              <a:rPr lang="en-US" dirty="0" smtClean="0"/>
              <a:t> desire to become an International Dark Sky community </a:t>
            </a:r>
          </a:p>
          <a:p>
            <a:r>
              <a:rPr lang="en-US" dirty="0" smtClean="0"/>
              <a:t>Shows 500 m buffer zone discouraging sensitive development</a:t>
            </a:r>
            <a:endParaRPr lang="en-CA" dirty="0"/>
          </a:p>
        </p:txBody>
      </p:sp>
      <p:pic>
        <p:nvPicPr>
          <p:cNvPr id="6" name="Content Placeholder 5" descr="https://portal.rdos.bc.ca/departments/planning/projects/OCPReview/AreaE2021/Mapping/OCP_E_Campbell_Landfill.png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30" y="1439125"/>
            <a:ext cx="4256115" cy="501823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020908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3446" y="365125"/>
            <a:ext cx="9930353" cy="69067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Climate Change Mitigation and Adaptation </a:t>
            </a:r>
            <a:endParaRPr lang="en-CA" dirty="0"/>
          </a:p>
        </p:txBody>
      </p:sp>
      <p:pic>
        <p:nvPicPr>
          <p:cNvPr id="5" name="Content Placeholder 4" descr="1. Causes of global climate change - THE GEOGRAPHER ONLINE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1751262"/>
            <a:ext cx="5849676" cy="3207236"/>
          </a:xfrm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Data from 2020 </a:t>
            </a:r>
            <a:r>
              <a:rPr lang="en-US" i="1" dirty="0"/>
              <a:t>Climate Change for the Okanagan Region </a:t>
            </a:r>
            <a:endParaRPr lang="en-CA" i="1" dirty="0"/>
          </a:p>
          <a:p>
            <a:r>
              <a:rPr lang="en-US" dirty="0" smtClean="0"/>
              <a:t>3 main objectives: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Reduce GHG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Achieve carbon neutral for RDOS operations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Support climate change adaptation and mitigation efforts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546780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06828" y="154546"/>
            <a:ext cx="106851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/>
              <a:t>Electoral Area “E” draft OCP Bylaw</a:t>
            </a:r>
            <a:endParaRPr lang="en-CA" sz="4000" dirty="0"/>
          </a:p>
        </p:txBody>
      </p:sp>
      <p:sp>
        <p:nvSpPr>
          <p:cNvPr id="4" name="Rectangle 12"/>
          <p:cNvSpPr>
            <a:spLocks noChangeArrowheads="1"/>
          </p:cNvSpPr>
          <p:nvPr/>
        </p:nvSpPr>
        <p:spPr bwMode="auto">
          <a:xfrm>
            <a:off x="744718" y="1218697"/>
            <a:ext cx="9248756" cy="5663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600" dirty="0" smtClean="0"/>
              <a:t>Directions from P&amp;D Committee June 1, 2023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 smtClean="0"/>
              <a:t>Vacation Rentals: defer until regional review 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 smtClean="0"/>
              <a:t>Hillside Development: potential action item for hillside and other hazardous conditions  </a:t>
            </a:r>
            <a:endParaRPr lang="en-US" sz="3200" dirty="0"/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 smtClean="0"/>
              <a:t>Growth Management: confirmed layered approach 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 smtClean="0"/>
              <a:t>Climate Action DP: not to introduce a GHG DP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 smtClean="0"/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25060114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5996" y="273378"/>
            <a:ext cx="9807804" cy="867266"/>
          </a:xfrm>
        </p:spPr>
        <p:txBody>
          <a:bodyPr/>
          <a:lstStyle/>
          <a:p>
            <a:r>
              <a:rPr lang="en-US" dirty="0" smtClean="0"/>
              <a:t>Community conversations </a:t>
            </a:r>
            <a:endParaRPr lang="en-CA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8353786"/>
              </p:ext>
            </p:extLst>
          </p:nvPr>
        </p:nvGraphicFramePr>
        <p:xfrm>
          <a:off x="838200" y="1825625"/>
          <a:ext cx="10515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3434828363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8467731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Community Conversation Recommendations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Draft OCP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454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Future Growth direction 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Layered</a:t>
                      </a:r>
                      <a:r>
                        <a:rPr lang="en-US" baseline="0" dirty="0" smtClean="0"/>
                        <a:t> approach in OCP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3742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Gentle</a:t>
                      </a:r>
                      <a:r>
                        <a:rPr lang="en-US" baseline="0" dirty="0" smtClean="0"/>
                        <a:t> Infill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Layered approach in OCP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374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No</a:t>
                      </a:r>
                      <a:r>
                        <a:rPr lang="en-US" baseline="0" dirty="0" smtClean="0"/>
                        <a:t> new hillside residential developments 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‘Upper’ Naramata</a:t>
                      </a:r>
                      <a:r>
                        <a:rPr lang="en-US" baseline="0" dirty="0" smtClean="0"/>
                        <a:t> policies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7587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Tree cutting Bylaw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Implementation</a:t>
                      </a:r>
                      <a:r>
                        <a:rPr lang="en-US" baseline="0" dirty="0" smtClean="0"/>
                        <a:t> action item choice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4019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GHG reduction, building and retrofitting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Climate Action policies 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9722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Using renewable energy resources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RA</a:t>
                      </a:r>
                      <a:r>
                        <a:rPr lang="en-US" baseline="0" dirty="0" smtClean="0"/>
                        <a:t> policy 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10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Signage Bylaw 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 current</a:t>
                      </a:r>
                      <a:r>
                        <a:rPr lang="en-US" baseline="0" dirty="0" smtClean="0"/>
                        <a:t> Zoning Bylaw 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3885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Noise Bylaw 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Have in</a:t>
                      </a:r>
                      <a:r>
                        <a:rPr lang="en-US" baseline="0" dirty="0" smtClean="0"/>
                        <a:t> Electoral Area “E”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156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More secondary suites/accessory dwellings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Already permitted</a:t>
                      </a:r>
                      <a:r>
                        <a:rPr lang="en-US" baseline="0" dirty="0" smtClean="0"/>
                        <a:t> (with servicing requirements)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965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Dark sky designation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Policy supporting this 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5468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27529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5996" y="273378"/>
            <a:ext cx="9807804" cy="867266"/>
          </a:xfrm>
        </p:spPr>
        <p:txBody>
          <a:bodyPr/>
          <a:lstStyle/>
          <a:p>
            <a:r>
              <a:rPr lang="en-US" dirty="0" smtClean="0"/>
              <a:t>Community conversations </a:t>
            </a:r>
            <a:endParaRPr lang="en-CA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9108395"/>
              </p:ext>
            </p:extLst>
          </p:nvPr>
        </p:nvGraphicFramePr>
        <p:xfrm>
          <a:off x="838200" y="1825625"/>
          <a:ext cx="10515600" cy="4348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3434828363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8467731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454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Trail connections and expansion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 new ‘Game Plan’ 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3742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Additional</a:t>
                      </a:r>
                      <a:r>
                        <a:rPr lang="en-US" baseline="0" dirty="0" smtClean="0"/>
                        <a:t> hotel capacity in village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Policy added 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374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Community/social values 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 smtClean="0"/>
                        <a:t>Added Social Well-Being section </a:t>
                      </a:r>
                    </a:p>
                    <a:p>
                      <a:r>
                        <a:rPr lang="en-US" baseline="0" dirty="0" smtClean="0"/>
                        <a:t>&amp; Local Area Policies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7587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Encourage energy efficient</a:t>
                      </a:r>
                      <a:r>
                        <a:rPr lang="en-US" baseline="0" dirty="0" smtClean="0"/>
                        <a:t> projects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RDOS Community Services being done 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4019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Building</a:t>
                      </a:r>
                      <a:r>
                        <a:rPr lang="en-US" baseline="0" dirty="0" smtClean="0"/>
                        <a:t> Step Code 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Mandatory. BO’s see current type of buildings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9722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10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3885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156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965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5468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30883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8288" y="254525"/>
            <a:ext cx="9845511" cy="829558"/>
          </a:xfrm>
        </p:spPr>
        <p:txBody>
          <a:bodyPr/>
          <a:lstStyle/>
          <a:p>
            <a:r>
              <a:rPr lang="en-US" dirty="0" smtClean="0"/>
              <a:t>Potential implementation priorities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Bring to community to prioritize Board Projects:</a:t>
            </a:r>
          </a:p>
          <a:p>
            <a:pPr marL="914400" lvl="1" indent="-457200">
              <a:buFont typeface="+mj-lt"/>
              <a:buAutoNum type="arabicParenR"/>
            </a:pPr>
            <a:r>
              <a:rPr lang="en-US" dirty="0" smtClean="0"/>
              <a:t>Support the community to achieve an international Dark Sky recognition (19.6.4.8)</a:t>
            </a:r>
          </a:p>
          <a:p>
            <a:pPr marL="914400" lvl="1" indent="-457200">
              <a:buFont typeface="+mj-lt"/>
              <a:buAutoNum type="arabicParenR"/>
            </a:pPr>
            <a:r>
              <a:rPr lang="en-US" dirty="0" smtClean="0"/>
              <a:t>Explore </a:t>
            </a:r>
            <a:r>
              <a:rPr lang="en-US" dirty="0" smtClean="0"/>
              <a:t>hillside development regulations (7.3.1.8)</a:t>
            </a:r>
          </a:p>
          <a:p>
            <a:pPr marL="914400" lvl="1" indent="-457200">
              <a:buFont typeface="+mj-lt"/>
              <a:buAutoNum type="arabicParenR"/>
            </a:pPr>
            <a:r>
              <a:rPr lang="en-US" dirty="0" smtClean="0"/>
              <a:t>Housing needs and demand study (6.5.14)</a:t>
            </a:r>
          </a:p>
          <a:p>
            <a:pPr marL="914400" lvl="1" indent="-457200">
              <a:buFont typeface="+mj-lt"/>
              <a:buAutoNum type="arabicParenR"/>
            </a:pPr>
            <a:r>
              <a:rPr lang="en-US" dirty="0" smtClean="0"/>
              <a:t>Explore lowering SFD height in lower Naramata (7.2.1.3)</a:t>
            </a:r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043013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8288" y="254525"/>
            <a:ext cx="9845511" cy="829558"/>
          </a:xfrm>
        </p:spPr>
        <p:txBody>
          <a:bodyPr/>
          <a:lstStyle/>
          <a:p>
            <a:r>
              <a:rPr lang="en-US" dirty="0" smtClean="0"/>
              <a:t>Potential implementation priorities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Bring to community to prioritize</a:t>
            </a:r>
          </a:p>
          <a:p>
            <a:r>
              <a:rPr lang="en-US" dirty="0" smtClean="0"/>
              <a:t>Advocacy:</a:t>
            </a:r>
          </a:p>
          <a:p>
            <a:pPr marL="914400" lvl="1" indent="-457200">
              <a:buFont typeface="+mj-lt"/>
              <a:buAutoNum type="arabicParenR"/>
            </a:pPr>
            <a:r>
              <a:rPr lang="en-US" dirty="0" smtClean="0"/>
              <a:t>Supports the </a:t>
            </a:r>
            <a:r>
              <a:rPr lang="en-US" dirty="0" err="1" smtClean="0"/>
              <a:t>Prov</a:t>
            </a:r>
            <a:r>
              <a:rPr lang="en-US" dirty="0" smtClean="0"/>
              <a:t> extending speculations and vacancy tax to RDOS (6.5.12)</a:t>
            </a:r>
          </a:p>
          <a:p>
            <a:pPr marL="914400" lvl="1" indent="-457200">
              <a:buFont typeface="+mj-lt"/>
              <a:buAutoNum type="arabicParenR"/>
            </a:pPr>
            <a:r>
              <a:rPr lang="en-US" dirty="0" smtClean="0"/>
              <a:t>Support Province to review STR including new compliance and enforcement (6.5.13)</a:t>
            </a:r>
          </a:p>
          <a:p>
            <a:pPr marL="914400" lvl="1" indent="-457200">
              <a:buFont typeface="+mj-lt"/>
              <a:buAutoNum type="arabicParenR"/>
            </a:pPr>
            <a:r>
              <a:rPr lang="en-US" dirty="0" smtClean="0"/>
              <a:t>Support sale/donation of parcels along creeks to protect riparian area (7.2.1.5)</a:t>
            </a:r>
          </a:p>
          <a:p>
            <a:pPr marL="914400" lvl="1" indent="-457200">
              <a:buFont typeface="+mj-lt"/>
              <a:buAutoNum type="arabicParenR"/>
            </a:pPr>
            <a:r>
              <a:rPr lang="en-US" dirty="0" smtClean="0"/>
              <a:t>Encourage Province to provide RDs with authority for tree protection 7.2.1.7)</a:t>
            </a:r>
          </a:p>
          <a:p>
            <a:pPr marL="914400" lvl="1" indent="-457200">
              <a:buFont typeface="+mj-lt"/>
              <a:buAutoNum type="arabicParenR"/>
            </a:pPr>
            <a:r>
              <a:rPr lang="en-US" dirty="0" smtClean="0"/>
              <a:t>Encourage MOTI to: (7.2.1.8)</a:t>
            </a:r>
          </a:p>
          <a:p>
            <a:pPr lvl="2"/>
            <a:r>
              <a:rPr lang="en-US" dirty="0" smtClean="0"/>
              <a:t>Reduce speed limit within village</a:t>
            </a:r>
          </a:p>
          <a:p>
            <a:pPr lvl="2"/>
            <a:r>
              <a:rPr lang="en-US" dirty="0" smtClean="0"/>
              <a:t>Install speed calming strategies</a:t>
            </a:r>
          </a:p>
          <a:p>
            <a:pPr lvl="2"/>
            <a:r>
              <a:rPr lang="en-US" dirty="0" smtClean="0"/>
              <a:t>Address undeveloped road ROWs</a:t>
            </a:r>
          </a:p>
          <a:p>
            <a:pPr lvl="2"/>
            <a:r>
              <a:rPr lang="en-US" dirty="0" smtClean="0"/>
              <a:t>Install permeable walkways </a:t>
            </a:r>
          </a:p>
          <a:p>
            <a:pPr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542461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8288" y="254525"/>
            <a:ext cx="9845511" cy="829558"/>
          </a:xfrm>
        </p:spPr>
        <p:txBody>
          <a:bodyPr/>
          <a:lstStyle/>
          <a:p>
            <a:r>
              <a:rPr lang="en-US" dirty="0" smtClean="0"/>
              <a:t>Potential implementation priorities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Bring to community to </a:t>
            </a:r>
            <a:r>
              <a:rPr lang="en-US" dirty="0" err="1" smtClean="0"/>
              <a:t>priortize</a:t>
            </a:r>
            <a:r>
              <a:rPr lang="en-US" dirty="0" smtClean="0"/>
              <a:t> (continued)</a:t>
            </a:r>
          </a:p>
          <a:p>
            <a:r>
              <a:rPr lang="en-US" dirty="0" smtClean="0"/>
              <a:t>Advocacy:</a:t>
            </a:r>
          </a:p>
          <a:p>
            <a:pPr marL="457200" lvl="1" indent="0">
              <a:buNone/>
            </a:pPr>
            <a:r>
              <a:rPr lang="en-US" dirty="0" smtClean="0"/>
              <a:t>6) 	Showcase heritage values to encourage econ dev opportunities (7.2.1.9)</a:t>
            </a:r>
          </a:p>
          <a:p>
            <a:pPr marL="457200" lvl="1" indent="0">
              <a:buNone/>
            </a:pPr>
            <a:r>
              <a:rPr lang="en-US" dirty="0" smtClean="0"/>
              <a:t>7) 	Encourage MOTI to review traffic movements and safety (7.3.1.3)</a:t>
            </a:r>
          </a:p>
          <a:p>
            <a:pPr marL="914400" lvl="1" indent="-457200">
              <a:buAutoNum type="arabicParenR" startAt="8"/>
            </a:pPr>
            <a:r>
              <a:rPr lang="en-US" dirty="0" smtClean="0"/>
              <a:t>Encourage MOTI to support landscaping along Robinson Ave </a:t>
            </a:r>
            <a:r>
              <a:rPr lang="en-US" dirty="0" err="1" smtClean="0"/>
              <a:t>btn</a:t>
            </a:r>
            <a:r>
              <a:rPr lang="en-US" dirty="0" smtClean="0"/>
              <a:t> 1</a:t>
            </a:r>
            <a:r>
              <a:rPr lang="en-US" baseline="30000" dirty="0" smtClean="0"/>
              <a:t>st</a:t>
            </a:r>
            <a:r>
              <a:rPr lang="en-US" dirty="0" smtClean="0"/>
              <a:t> and 4</a:t>
            </a:r>
            <a:r>
              <a:rPr lang="en-US" baseline="30000" dirty="0" smtClean="0"/>
              <a:t>th</a:t>
            </a:r>
            <a:r>
              <a:rPr lang="en-US" dirty="0" smtClean="0"/>
              <a:t> (12.3.7)</a:t>
            </a:r>
            <a:endParaRPr lang="en-US" dirty="0"/>
          </a:p>
          <a:p>
            <a:pPr marL="914400" lvl="1" indent="-457200">
              <a:buAutoNum type="arabicParenR" startAt="8"/>
            </a:pPr>
            <a:r>
              <a:rPr lang="en-US" dirty="0" smtClean="0"/>
              <a:t>Encourage MOTI to comply with signage </a:t>
            </a:r>
            <a:r>
              <a:rPr lang="en-US" dirty="0" err="1" smtClean="0"/>
              <a:t>reg’s</a:t>
            </a:r>
            <a:r>
              <a:rPr lang="en-US" dirty="0" smtClean="0"/>
              <a:t> within ROWs (13.3.7)</a:t>
            </a:r>
          </a:p>
          <a:p>
            <a:pPr marL="914400" lvl="1" indent="-457200">
              <a:buAutoNum type="arabicParenR" startAt="8"/>
            </a:pPr>
            <a:r>
              <a:rPr lang="en-US" dirty="0" smtClean="0"/>
              <a:t>Support a review of RDOS bylaw enforcement services (15.3.2.4) </a:t>
            </a:r>
          </a:p>
          <a:p>
            <a:pPr marL="914400" lvl="1" indent="-457200">
              <a:buAutoNum type="arabicParenR" startAt="8"/>
            </a:pPr>
            <a:r>
              <a:rPr lang="en-US" dirty="0" smtClean="0"/>
              <a:t>Encourage further studies on Radon gas, educate, and mitigate impacts 18.3.4,5,6)</a:t>
            </a:r>
          </a:p>
          <a:p>
            <a:pPr marL="914400" lvl="1" indent="-457200">
              <a:buAutoNum type="arabicParenR" startAt="8"/>
            </a:pPr>
            <a:r>
              <a:rPr lang="en-US" dirty="0" smtClean="0"/>
              <a:t>Supports working with IHA to educate on health impacts and climate change (21.3.14)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164883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8288" y="254525"/>
            <a:ext cx="9845511" cy="829558"/>
          </a:xfrm>
        </p:spPr>
        <p:txBody>
          <a:bodyPr/>
          <a:lstStyle/>
          <a:p>
            <a:r>
              <a:rPr lang="en-US" dirty="0" smtClean="0"/>
              <a:t>Potential implementation priorities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r>
              <a:rPr lang="en-US" sz="2800" dirty="0" smtClean="0"/>
              <a:t>What is missing? </a:t>
            </a:r>
          </a:p>
          <a:p>
            <a:pPr marL="457200" lvl="1" indent="0">
              <a:buNone/>
            </a:pPr>
            <a:endParaRPr lang="en-US" sz="2800" dirty="0"/>
          </a:p>
          <a:p>
            <a:pPr marL="457200" lvl="1" indent="0">
              <a:buNone/>
            </a:pPr>
            <a:r>
              <a:rPr lang="en-US" sz="2800" dirty="0" smtClean="0"/>
              <a:t>What could be deleted? 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479004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7970" y="242577"/>
            <a:ext cx="9675829" cy="850933"/>
          </a:xfrm>
        </p:spPr>
        <p:txBody>
          <a:bodyPr/>
          <a:lstStyle/>
          <a:p>
            <a:r>
              <a:rPr lang="en-US" dirty="0" smtClean="0"/>
              <a:t>Next Steps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r>
              <a:rPr lang="en-US" sz="2800" dirty="0" smtClean="0"/>
              <a:t>Referrals to agencies (done)</a:t>
            </a:r>
          </a:p>
          <a:p>
            <a:pPr marL="457200" lvl="1" indent="0">
              <a:buNone/>
            </a:pPr>
            <a:endParaRPr lang="en-US" sz="2800" dirty="0"/>
          </a:p>
          <a:p>
            <a:pPr marL="457200" lvl="1" indent="0">
              <a:buNone/>
            </a:pPr>
            <a:r>
              <a:rPr lang="en-US" sz="2800" dirty="0" smtClean="0"/>
              <a:t>Meet with Community Advisory Group (June 29</a:t>
            </a:r>
            <a:r>
              <a:rPr lang="en-US" sz="2800" baseline="30000" dirty="0" smtClean="0"/>
              <a:t>nd</a:t>
            </a:r>
            <a:r>
              <a:rPr lang="en-US" sz="2800" dirty="0" smtClean="0"/>
              <a:t> )</a:t>
            </a:r>
          </a:p>
          <a:p>
            <a:pPr marL="457200" lvl="1" indent="0">
              <a:buNone/>
            </a:pPr>
            <a:endParaRPr lang="en-US" sz="2800" dirty="0"/>
          </a:p>
          <a:p>
            <a:pPr marL="457200" lvl="1" indent="0">
              <a:buNone/>
            </a:pPr>
            <a:r>
              <a:rPr lang="en-US" sz="2800" dirty="0" smtClean="0"/>
              <a:t>Final round of community engagement (end of July?)</a:t>
            </a:r>
          </a:p>
          <a:p>
            <a:pPr marL="457200" lvl="1" indent="0">
              <a:buNone/>
            </a:pPr>
            <a:endParaRPr lang="en-US" sz="2800" dirty="0"/>
          </a:p>
          <a:p>
            <a:pPr marL="457200" lvl="1" indent="0">
              <a:buNone/>
            </a:pPr>
            <a:r>
              <a:rPr lang="en-US" sz="2800" dirty="0" smtClean="0"/>
              <a:t>1</a:t>
            </a:r>
            <a:r>
              <a:rPr lang="en-US" sz="2800" baseline="30000" dirty="0" smtClean="0"/>
              <a:t>st</a:t>
            </a:r>
            <a:r>
              <a:rPr lang="en-US" sz="2800" dirty="0" smtClean="0"/>
              <a:t> and 2</a:t>
            </a:r>
            <a:r>
              <a:rPr lang="en-US" sz="2800" baseline="30000" dirty="0" smtClean="0"/>
              <a:t>nd</a:t>
            </a:r>
            <a:r>
              <a:rPr lang="en-US" sz="2800" dirty="0" smtClean="0"/>
              <a:t> Reading (~ August)</a:t>
            </a:r>
          </a:p>
          <a:p>
            <a:pPr marL="457200" lvl="1" indent="0">
              <a:buNone/>
            </a:pPr>
            <a:endParaRPr lang="en-US" sz="2800" dirty="0"/>
          </a:p>
          <a:p>
            <a:pPr marL="457200" lvl="1" indent="0">
              <a:buNone/>
            </a:pPr>
            <a:endParaRPr lang="en-US" sz="2800" dirty="0" smtClean="0"/>
          </a:p>
          <a:p>
            <a:pPr marL="457200" lvl="1" indent="0">
              <a:buNone/>
            </a:pPr>
            <a:endParaRPr lang="en-US" sz="2800" dirty="0"/>
          </a:p>
          <a:p>
            <a:pPr marL="457200" lvl="1" indent="0">
              <a:buNone/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28141105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7970" y="242577"/>
            <a:ext cx="9675829" cy="850933"/>
          </a:xfrm>
        </p:spPr>
        <p:txBody>
          <a:bodyPr/>
          <a:lstStyle/>
          <a:p>
            <a:r>
              <a:rPr lang="en-US" dirty="0" smtClean="0"/>
              <a:t>Electoral Area “E” draft OCP Bylaw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3600" dirty="0" smtClean="0"/>
              <a:t>              Thank you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sz="3200" dirty="0"/>
          </a:p>
          <a:p>
            <a:pPr marL="0" indent="0" algn="ctr">
              <a:buNone/>
            </a:pPr>
            <a:r>
              <a:rPr lang="en-US" sz="3200" smtClean="0"/>
              <a:t>               Questions</a:t>
            </a:r>
            <a:r>
              <a:rPr lang="en-US" sz="3200" dirty="0" smtClean="0"/>
              <a:t>? </a:t>
            </a:r>
            <a:endParaRPr lang="en-CA" sz="3200" dirty="0"/>
          </a:p>
        </p:txBody>
      </p:sp>
      <p:pic>
        <p:nvPicPr>
          <p:cNvPr id="2050" name="Picture 2" descr="https://portal.rdos.bc.ca/departments/planning/projects/OCPReview/AreaE2021/Shalks%20photos/Naramata_rainbow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544" y="2308998"/>
            <a:ext cx="4219269" cy="2823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246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haredContentType xmlns="Microsoft.SharePoint.Taxonomy.ContentTypeSync" SourceId="3363e237-0fe3-4402-a760-375ece274f81" ContentTypeId="0x010100E86EB5A249922145AAFFB974D54B7373" PreviousValue="false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Planning Project" ma:contentTypeID="0x010100E86EB5A249922145AAFFB974D54B73730023928FE2424F91468AB7D97C02610E2D" ma:contentTypeVersion="36" ma:contentTypeDescription="" ma:contentTypeScope="" ma:versionID="3ad23aa3bca30e26d0a4712bfade25e1">
  <xsd:schema xmlns:xsd="http://www.w3.org/2001/XMLSchema" xmlns:xs="http://www.w3.org/2001/XMLSchema" xmlns:p="http://schemas.microsoft.com/office/2006/metadata/properties" xmlns:ns2="b10ed170-900b-4268-8226-edcdff78f602" xmlns:ns3="07cf876c-10e9-4dc6-a120-8a013fdd8566" targetNamespace="http://schemas.microsoft.com/office/2006/metadata/properties" ma:root="true" ma:fieldsID="113065770deb937f936bbe414f18a8d3" ns2:_="" ns3:_="">
    <xsd:import namespace="b10ed170-900b-4268-8226-edcdff78f602"/>
    <xsd:import namespace="07cf876c-10e9-4dc6-a120-8a013fdd8566"/>
    <xsd:element name="properties">
      <xsd:complexType>
        <xsd:sequence>
          <xsd:element name="documentManagement">
            <xsd:complexType>
              <xsd:all>
                <xsd:element ref="ns2:CWRMItemUniqueId" minOccurs="0"/>
                <xsd:element ref="ns2:CWRMItemRecordState" minOccurs="0"/>
                <xsd:element ref="ns2:CWRMItemRecordCategory" minOccurs="0"/>
                <xsd:element ref="ns2:CWRMItemRecordStatus" minOccurs="0"/>
                <xsd:element ref="ns2:CWRMItemRecordDeclaredDate" minOccurs="0"/>
                <xsd:element ref="ns2:CWRMItemRecordVital" minOccurs="0"/>
                <xsd:element ref="ns2:CWRMItemRecordClassificationTaxHTField0" minOccurs="0"/>
                <xsd:element ref="ns3:TaxCatchAll" minOccurs="0"/>
                <xsd:element ref="ns3:TaxCatchAllLabel" minOccurs="0"/>
                <xsd:element ref="ns3:_dlc_DocId" minOccurs="0"/>
                <xsd:element ref="ns3:_dlc_DocIdUrl" minOccurs="0"/>
                <xsd:element ref="ns2:CWRMItemRecordData" minOccurs="0"/>
                <xsd:element ref="ns3:_dlc_DocIdPersistId" minOccurs="0"/>
                <xsd:element ref="ns3:f17e63ad127e4f05bd0f3b9901608fe3" minOccurs="0"/>
                <xsd:element ref="ns3:MoT_x0020_Number" minOccurs="0"/>
                <xsd:element ref="ns3:c15217ae90ce4c6bb83fd8946bdbf805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0ed170-900b-4268-8226-edcdff78f602" elementFormDefault="qualified">
    <xsd:import namespace="http://schemas.microsoft.com/office/2006/documentManagement/types"/>
    <xsd:import namespace="http://schemas.microsoft.com/office/infopath/2007/PartnerControls"/>
    <xsd:element name="CWRMItemUniqueId" ma:index="2" nillable="true" ma:displayName="Content ID" ma:description="A universally unique identifier assigned to the item." ma:hidden="true" ma:internalName="CWRMItemUniqueId" ma:readOnly="true">
      <xsd:simpleType>
        <xsd:restriction base="dms:Text"/>
      </xsd:simpleType>
    </xsd:element>
    <xsd:element name="CWRMItemRecordState" ma:index="3" nillable="true" ma:displayName="Record State" ma:description="The current state of this item as it pertains to records management." ma:hidden="true" ma:internalName="CWRMItemRecordState" ma:readOnly="true">
      <xsd:simpleType>
        <xsd:restriction base="dms:Text"/>
      </xsd:simpleType>
    </xsd:element>
    <xsd:element name="CWRMItemRecordCategory" ma:index="4" nillable="true" ma:displayName="Record Category" ma:description="Identifies the current record category for the item." ma:hidden="true" ma:internalName="CWRMItemRecordCategory" ma:readOnly="true">
      <xsd:simpleType>
        <xsd:restriction base="dms:Text"/>
      </xsd:simpleType>
    </xsd:element>
    <xsd:element name="CWRMItemRecordStatus" ma:index="6" nillable="true" ma:displayName="Record Status" ma:description="The current status of this item as it pertains to records management." ma:hidden="true" ma:internalName="CWRMItemRecordStatus" ma:readOnly="true">
      <xsd:simpleType>
        <xsd:restriction base="dms:Text"/>
      </xsd:simpleType>
    </xsd:element>
    <xsd:element name="CWRMItemRecordDeclaredDate" ma:index="7" nillable="true" ma:displayName="Record Declared Date" ma:description="The date and time that the item was declared a record." ma:hidden="true" ma:internalName="CWRMItemRecordDeclaredDate" ma:readOnly="true">
      <xsd:simpleType>
        <xsd:restriction base="dms:DateTime"/>
      </xsd:simpleType>
    </xsd:element>
    <xsd:element name="CWRMItemRecordVital" ma:index="8" nillable="true" ma:displayName="Record Vital" ma:description="Indicates if this item is considered vital to the organization." ma:hidden="true" ma:internalName="CWRMItemRecordVital" ma:readOnly="true">
      <xsd:simpleType>
        <xsd:restriction base="dms:Boolean"/>
      </xsd:simpleType>
    </xsd:element>
    <xsd:element name="CWRMItemRecordClassificationTaxHTField0" ma:index="12" nillable="true" ma:taxonomy="true" ma:internalName="CWRMItemRecordClassificationTaxHTField0" ma:taxonomyFieldName="CWRMItemRecordClassification" ma:displayName="Record Classification" ma:default="" ma:fieldId="{e94be97f-fb02-4deb-9c3d-6d978a059d35}" ma:sspId="3363e237-0fe3-4402-a760-375ece274f81" ma:termSetId="1a821c3f-7555-48e1-a5ca-2e02a0e08a8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WRMItemRecordData" ma:index="20" nillable="true" ma:displayName="Record Data" ma:description="Contains system specific record data for the item." ma:hidden="true" ma:internalName="CWRMItemRecordData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cf876c-10e9-4dc6-a120-8a013fdd8566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d7164e1b-2a87-44df-a43f-705185909d0b}" ma:internalName="TaxCatchAll" ma:showField="CatchAllData" ma:web="566ee59d-78b8-45f6-8964-f6e5919ccaf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4" nillable="true" ma:displayName="Taxonomy Catch All Column1" ma:hidden="true" ma:list="{d7164e1b-2a87-44df-a43f-705185909d0b}" ma:internalName="TaxCatchAllLabel" ma:readOnly="true" ma:showField="CatchAllDataLabel" ma:web="566ee59d-78b8-45f6-8964-f6e5919ccaf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_dlc_DocId" ma:index="1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1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1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f17e63ad127e4f05bd0f3b9901608fe3" ma:index="22" nillable="true" ma:taxonomy="true" ma:internalName="f17e63ad127e4f05bd0f3b9901608fe3" ma:taxonomyFieldName="RDOS_x0020_Department" ma:displayName="RDOS Department" ma:readOnly="false" ma:default="" ma:fieldId="{f17e63ad-127e-4f05-bd0f-3b9901608fe3}" ma:taxonomyMulti="true" ma:sspId="3363e237-0fe3-4402-a760-375ece274f81" ma:termSetId="281788c5-6daf-41d0-ac08-f8baf204b6d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oT_x0020_Number" ma:index="24" nillable="true" ma:displayName="Project ID Number" ma:description="Planning project number, MoT Number or Building Permit ID" ma:internalName="MoT_x0020_Number">
      <xsd:simpleType>
        <xsd:restriction base="dms:Text">
          <xsd:maxLength value="55"/>
        </xsd:restriction>
      </xsd:simpleType>
    </xsd:element>
    <xsd:element name="c15217ae90ce4c6bb83fd8946bdbf805" ma:index="25" nillable="true" ma:taxonomy="true" ma:internalName="c15217ae90ce4c6bb83fd8946bdbf805" ma:taxonomyFieldName="Jurisdiction" ma:displayName="Jurisdiction" ma:readOnly="false" ma:default="" ma:fieldId="{c15217ae-90ce-4c6b-b83f-d8946bdbf805}" ma:taxonomyMulti="true" ma:sspId="3363e237-0fe3-4402-a760-375ece274f81" ma:termSetId="7ba17dfb-b4a2-4a15-bb38-0bc6031ccf3d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1" ma:displayName="Content Type"/>
        <xsd:element ref="dc:title" minOccurs="0" maxOccurs="1" ma:index="0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17e63ad127e4f05bd0f3b9901608fe3 xmlns="07cf876c-10e9-4dc6-a120-8a013fdd8566">
      <Terms xmlns="http://schemas.microsoft.com/office/infopath/2007/PartnerControls">
        <TermInfo xmlns="http://schemas.microsoft.com/office/infopath/2007/PartnerControls">
          <TermName xmlns="http://schemas.microsoft.com/office/infopath/2007/PartnerControls">Planning</TermName>
          <TermId xmlns="http://schemas.microsoft.com/office/infopath/2007/PartnerControls">c7bfb70e-cc7f-4753-a75e-b6ced0a84898</TermId>
        </TermInfo>
      </Terms>
    </f17e63ad127e4f05bd0f3b9901608fe3>
    <_dlc_DocId xmlns="07cf876c-10e9-4dc6-a120-8a013fdd8566">0000019MLP</_dlc_DocId>
    <c15217ae90ce4c6bb83fd8946bdbf805 xmlns="07cf876c-10e9-4dc6-a120-8a013fdd8566">
      <Terms xmlns="http://schemas.microsoft.com/office/infopath/2007/PartnerControls"/>
    </c15217ae90ce4c6bb83fd8946bdbf805>
    <_dlc_DocIdUrl xmlns="07cf876c-10e9-4dc6-a120-8a013fdd8566">
      <Url>https://portal.rdos.bc.ca/departments/planning/projects/OCPReview/_layouts/15/DocIdRedir.aspx?ID=0000019MLP</Url>
      <Description>0000019MLP</Description>
    </_dlc_DocIdUrl>
    <TaxCatchAll xmlns="07cf876c-10e9-4dc6-a120-8a013fdd8566">
      <Value>41</Value>
      <Value>6</Value>
    </TaxCatchAll>
    <MoT_x0020_Number xmlns="07cf876c-10e9-4dc6-a120-8a013fdd8566" xsi:nil="true"/>
    <CWRMItemRecordCategory xmlns="b10ed170-900b-4268-8226-edcdff78f602" xsi:nil="true"/>
    <CWRMItemRecordState xmlns="b10ed170-900b-4268-8226-edcdff78f602">Potential</CWRMItemRecordState>
    <CWRMItemUniqueId xmlns="b10ed170-900b-4268-8226-edcdff78f602">0000019MLP</CWRMItemUniqueId>
    <CWRMItemRecordDeclaredDate xmlns="b10ed170-900b-4268-8226-edcdff78f602" xsi:nil="true"/>
    <CWRMItemRecordClassificationTaxHTField0 xmlns="b10ed170-900b-4268-8226-edcdff78f602">
      <Terms xmlns="http://schemas.microsoft.com/office/infopath/2007/PartnerControls">
        <TermInfo xmlns="http://schemas.microsoft.com/office/infopath/2007/PartnerControls">
          <TermName xmlns="http://schemas.microsoft.com/office/infopath/2007/PartnerControls">0115-20 - General</TermName>
          <TermId xmlns="http://schemas.microsoft.com/office/infopath/2007/PartnerControls">0bc53cd4-a121-4c6c-ad2f-ae80a53c4bd8</TermId>
        </TermInfo>
      </Terms>
    </CWRMItemRecordClassificationTaxHTField0>
    <CWRMItemRecordVital xmlns="b10ed170-900b-4268-8226-edcdff78f602">false</CWRMItemRecordVital>
    <CWRMItemRecordStatus xmlns="b10ed170-900b-4268-8226-edcdff78f602" xsi:nil="true"/>
    <CWRMItemRecordData xmlns="b10ed170-900b-4268-8226-edcdff78f602" xsi:nil="true"/>
  </documentManagement>
</p:properties>
</file>

<file path=customXml/item5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Version=14.0.0.0, Culture=neutral, PublicKeyToken=71e9bce111e9429c</Assembly>
    <Class>Microsoft.Office.DocumentManagement.Internal.DocIdHandler</Class>
    <Data/>
    <Filter/>
  </Receiver>
  <Receiver>
    <Name>Collabware CLM Item Unique ID</Name>
    <Synchronization>Synchronous</Synchronization>
    <Type>1</Type>
    <SequenceNumber>1</SequenceNumber>
    <Url/>
    <Assembly>Collabware.SharePoint.RecordsManagement, Version=1.0.0.0, Culture=neutral, PublicKeyToken=801662d3f2b71412</Assembly>
    <Class>Collabware.SharePoint.RecordsManagement.ItemUniqueIdContentTypeReceiver</Class>
    <Data/>
    <Filter/>
  </Receiver>
  <Receiver>
    <Name>Collabware CLM Item Processing</Name>
    <Synchronization>Synchronous</Synchronization>
    <Type>10001</Type>
    <SequenceNumber>2000</SequenceNumber>
    <Url/>
    <Assembly>Collabware.SharePoint.RecordsManagement, Version=1.0.0.0, Culture=neutral, PublicKeyToken=801662d3f2b71412</Assembly>
    <Class>Collabware.SharePoint.RecordsManagement.ItemProcessingContentTypeReceiver</Class>
    <Data/>
    <Filter/>
  </Receiver>
  <Receiver>
    <Name>Collabware CLM Item Processing</Name>
    <Synchronization>Synchronous</Synchronization>
    <Type>10002</Type>
    <SequenceNumber>2001</SequenceNumber>
    <Url/>
    <Assembly>Collabware.SharePoint.RecordsManagement, Version=1.0.0.0, Culture=neutral, PublicKeyToken=801662d3f2b71412</Assembly>
    <Class>Collabware.SharePoint.RecordsManagement.ItemProcessingContentTypeReceiver</Class>
    <Data/>
    <Filter/>
  </Receiver>
  <Receiver>
    <Name>Collabware CLM Item Processing</Name>
    <Synchronization>Synchronous</Synchronization>
    <Type>10004</Type>
    <SequenceNumber>2002</SequenceNumber>
    <Url/>
    <Assembly>Collabware.SharePoint.RecordsManagement, Version=1.0.0.0, Culture=neutral, PublicKeyToken=801662d3f2b71412</Assembly>
    <Class>Collabware.SharePoint.RecordsManagement.ItemProcessingContentTypeReceiver</Class>
    <Data/>
    <Filter/>
  </Receiver>
  <Receiver>
    <Name>Collabware CLM Item Processing</Name>
    <Synchronization>Synchronous</Synchronization>
    <Type>3</Type>
    <SequenceNumber>2003</SequenceNumber>
    <Url/>
    <Assembly>Collabware.SharePoint.RecordsManagement, Version=1.0.0.0, Culture=neutral, PublicKeyToken=801662d3f2b71412</Assembly>
    <Class>Collabware.SharePoint.RecordsManagement.ItemProcessingContentTypeReceiver</Class>
    <Data/>
    <Filter/>
  </Receiver>
  <Receiver>
    <Name>Collabware CLM Item Audit</Name>
    <Synchronization>Synchronous</Synchronization>
    <Type>10002</Type>
    <SequenceNumber>3001</SequenceNumber>
    <Url/>
    <Assembly>Collabware.SharePoint.RecordsManagement, Version=1.0.0.0, Culture=neutral, PublicKeyToken=801662d3f2b71412</Assembly>
    <Class>Collabware.SharePoint.RecordsManagement.ItemAuditContentTypeReceiver</Class>
    <Data/>
    <Filter/>
  </Receiver>
  <Receiver>
    <Name>Collabware CLM Item Audit</Name>
    <Synchronization>Synchronous</Synchronization>
    <Type>10004</Type>
    <SequenceNumber>3003</SequenceNumber>
    <Url/>
    <Assembly>Collabware.SharePoint.RecordsManagement, Version=1.0.0.0, Culture=neutral, PublicKeyToken=801662d3f2b71412</Assembly>
    <Class>Collabware.SharePoint.RecordsManagement.ItemAuditContentTypeReceiver</Class>
    <Data/>
    <Filter/>
  </Receiver>
</spe:Receivers>
</file>

<file path=customXml/itemProps1.xml><?xml version="1.0" encoding="utf-8"?>
<ds:datastoreItem xmlns:ds="http://schemas.openxmlformats.org/officeDocument/2006/customXml" ds:itemID="{2AFD01B6-A67C-4D08-A8D6-D6632441953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6FFB0FB-937E-42F4-ADD6-F2B171E34C22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8C854A2C-2F06-41E7-99B4-33C62FE9457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10ed170-900b-4268-8226-edcdff78f602"/>
    <ds:schemaRef ds:uri="07cf876c-10e9-4dc6-a120-8a013fdd856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634A3E22-4958-4C9F-B1C7-096C519C86CB}">
  <ds:schemaRefs>
    <ds:schemaRef ds:uri="http://purl.org/dc/elements/1.1/"/>
    <ds:schemaRef ds:uri="http://schemas.microsoft.com/office/2006/metadata/properties"/>
    <ds:schemaRef ds:uri="07cf876c-10e9-4dc6-a120-8a013fdd8566"/>
    <ds:schemaRef ds:uri="http://purl.org/dc/terms/"/>
    <ds:schemaRef ds:uri="http://purl.org/dc/dcmitype/"/>
    <ds:schemaRef ds:uri="http://schemas.microsoft.com/office/2006/documentManagement/types"/>
    <ds:schemaRef ds:uri="b10ed170-900b-4268-8226-edcdff78f602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5.xml><?xml version="1.0" encoding="utf-8"?>
<ds:datastoreItem xmlns:ds="http://schemas.openxmlformats.org/officeDocument/2006/customXml" ds:itemID="{F2237D42-1797-41B1-9DF5-DA0919CF4380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2043</TotalTime>
  <Words>1216</Words>
  <Application>Microsoft Office PowerPoint</Application>
  <PresentationFormat>Widescreen</PresentationFormat>
  <Paragraphs>206</Paragraphs>
  <Slides>28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A new OCP….challenges &amp; opportunities</vt:lpstr>
      <vt:lpstr>PowerPoint Presentation</vt:lpstr>
      <vt:lpstr>PowerPoint Presentation</vt:lpstr>
      <vt:lpstr>PowerPoint Presentation</vt:lpstr>
      <vt:lpstr>PowerPoint Presentation</vt:lpstr>
      <vt:lpstr>Community Profile </vt:lpstr>
      <vt:lpstr>Growth Management</vt:lpstr>
      <vt:lpstr>Growth Management </vt:lpstr>
      <vt:lpstr>Local Area Policies </vt:lpstr>
      <vt:lpstr>Local Area Policies </vt:lpstr>
      <vt:lpstr>Resource Area (RA)</vt:lpstr>
      <vt:lpstr>Administrative, Cultural and Institutional</vt:lpstr>
      <vt:lpstr>Natural Hazards </vt:lpstr>
      <vt:lpstr>Community Infrastructure </vt:lpstr>
      <vt:lpstr>Climate Change Mitigation and Adaptation </vt:lpstr>
      <vt:lpstr>PowerPoint Presentation</vt:lpstr>
      <vt:lpstr>Community conversations </vt:lpstr>
      <vt:lpstr>Community conversations </vt:lpstr>
      <vt:lpstr>Potential implementation priorities</vt:lpstr>
      <vt:lpstr>Potential implementation priorities</vt:lpstr>
      <vt:lpstr>Potential implementation priorities</vt:lpstr>
      <vt:lpstr>Potential implementation priorities</vt:lpstr>
      <vt:lpstr>Next Steps</vt:lpstr>
      <vt:lpstr>Electoral Area “E” draft OCP Bylaw</vt:lpstr>
    </vt:vector>
  </TitlesOfParts>
  <Company>RDOS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Garrish</dc:creator>
  <cp:lastModifiedBy>Evelyn Riechert</cp:lastModifiedBy>
  <cp:revision>270</cp:revision>
  <cp:lastPrinted>2023-06-27T18:49:18Z</cp:lastPrinted>
  <dcterms:created xsi:type="dcterms:W3CDTF">2018-12-10T21:29:48Z</dcterms:created>
  <dcterms:modified xsi:type="dcterms:W3CDTF">2023-06-30T18:59:25Z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RDOS Department">
    <vt:lpwstr>6;#Planning|c7bfb70e-cc7f-4753-a75e-b6ced0a84898</vt:lpwstr>
  </property>
  <property fmtid="{D5CDD505-2E9C-101B-9397-08002B2CF9AE}" pid="3" name="Jurisdiction">
    <vt:lpwstr/>
  </property>
  <property fmtid="{D5CDD505-2E9C-101B-9397-08002B2CF9AE}" pid="4" name="ContentTypeId">
    <vt:lpwstr>0x010100E86EB5A249922145AAFFB974D54B73730023928FE2424F91468AB7D97C02610E2D</vt:lpwstr>
  </property>
  <property fmtid="{D5CDD505-2E9C-101B-9397-08002B2CF9AE}" pid="5" name="_dlc_DocIdItemGuid">
    <vt:lpwstr>e5607667-5258-4ba9-ac59-ff1a4e8aaa1c</vt:lpwstr>
  </property>
  <property fmtid="{D5CDD505-2E9C-101B-9397-08002B2CF9AE}" pid="6" name="SharedWithUsers">
    <vt:lpwstr>215;#Danny Francisco</vt:lpwstr>
  </property>
  <property fmtid="{D5CDD505-2E9C-101B-9397-08002B2CF9AE}" pid="7" name="CWRMItemRecordClassification">
    <vt:lpwstr>41;#0115-20 - General|0bc53cd4-a121-4c6c-ad2f-ae80a53c4bd8</vt:lpwstr>
  </property>
</Properties>
</file>